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  <Override PartName="/ppt/charts/style2.xml" ContentType="application/vnd.ms-office.chartstyle+xml"/>
  <Override PartName="/ppt/charts/colors2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535" r:id="rId2"/>
    <p:sldId id="393" r:id="rId3"/>
    <p:sldId id="509" r:id="rId4"/>
    <p:sldId id="511" r:id="rId5"/>
    <p:sldId id="505" r:id="rId6"/>
    <p:sldId id="506" r:id="rId7"/>
    <p:sldId id="500" r:id="rId8"/>
    <p:sldId id="537" r:id="rId9"/>
    <p:sldId id="546" r:id="rId10"/>
    <p:sldId id="542" r:id="rId11"/>
    <p:sldId id="394" r:id="rId12"/>
    <p:sldId id="528" r:id="rId13"/>
    <p:sldId id="507" r:id="rId14"/>
    <p:sldId id="523" r:id="rId15"/>
    <p:sldId id="531" r:id="rId16"/>
    <p:sldId id="525" r:id="rId17"/>
    <p:sldId id="504" r:id="rId18"/>
    <p:sldId id="522" r:id="rId19"/>
    <p:sldId id="532" r:id="rId20"/>
    <p:sldId id="515" r:id="rId21"/>
    <p:sldId id="513" r:id="rId22"/>
    <p:sldId id="468" r:id="rId23"/>
    <p:sldId id="541" r:id="rId24"/>
    <p:sldId id="538" r:id="rId25"/>
    <p:sldId id="452" r:id="rId26"/>
    <p:sldId id="544" r:id="rId27"/>
    <p:sldId id="547" r:id="rId28"/>
    <p:sldId id="543" r:id="rId29"/>
    <p:sldId id="545" r:id="rId30"/>
    <p:sldId id="533" r:id="rId31"/>
    <p:sldId id="548" r:id="rId32"/>
    <p:sldId id="478" r:id="rId33"/>
    <p:sldId id="297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717" autoAdjust="0"/>
  </p:normalViewPr>
  <p:slideViewPr>
    <p:cSldViewPr>
      <p:cViewPr varScale="1">
        <p:scale>
          <a:sx n="74" d="100"/>
          <a:sy n="74" d="100"/>
        </p:scale>
        <p:origin x="-129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1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_____Microsoft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9"/>
    </mc:Choice>
    <mc:Fallback>
      <c:style val="19"/>
    </mc:Fallback>
  </mc:AlternateContent>
  <c:chart>
    <c:title>
      <c:tx>
        <c:rich>
          <a:bodyPr rot="0" vert="horz"/>
          <a:lstStyle/>
          <a:p>
            <a:pPr>
              <a:defRPr/>
            </a:pPr>
            <a:r>
              <a:rPr lang="ru-RU"/>
              <a:t>Всего обучающихся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Лист1!$A$3</c:f>
              <c:strCache>
                <c:ptCount val="1"/>
                <c:pt idx="0">
                  <c:v>Всего обучающиеся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multiLvlStrRef>
              <c:f>Лист1!$B$1:$E$2</c:f>
              <c:multiLvlStrCache>
                <c:ptCount val="4"/>
                <c:lvl>
                  <c:pt idx="2">
                    <c:v>фактически</c:v>
                  </c:pt>
                  <c:pt idx="3">
                    <c:v>По госзаданию</c:v>
                  </c:pt>
                </c:lvl>
                <c:lvl>
                  <c:pt idx="0">
                    <c:v>2019-2020</c:v>
                  </c:pt>
                  <c:pt idx="1">
                    <c:v>2020-2021</c:v>
                  </c:pt>
                  <c:pt idx="2">
                    <c:v>2021-2022</c:v>
                  </c:pt>
                </c:lvl>
              </c:multiLvlStrCache>
            </c:multiLvlStrRef>
          </c:cat>
          <c:val>
            <c:numRef>
              <c:f>Лист1!$B$3:$E$3</c:f>
              <c:numCache>
                <c:formatCode>General</c:formatCode>
                <c:ptCount val="4"/>
                <c:pt idx="0">
                  <c:v>82</c:v>
                </c:pt>
                <c:pt idx="1">
                  <c:v>84</c:v>
                </c:pt>
                <c:pt idx="2">
                  <c:v>77</c:v>
                </c:pt>
                <c:pt idx="3">
                  <c:v>81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DEF-439F-ADA5-5540EFE4E89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131416064"/>
        <c:axId val="131419136"/>
      </c:barChart>
      <c:catAx>
        <c:axId val="131416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ru-RU"/>
          </a:p>
        </c:txPr>
        <c:crossAx val="131419136"/>
        <c:crosses val="autoZero"/>
        <c:auto val="1"/>
        <c:lblAlgn val="ctr"/>
        <c:lblOffset val="100"/>
        <c:noMultiLvlLbl val="0"/>
      </c:catAx>
      <c:valAx>
        <c:axId val="13141913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314160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2.7257072446495889E-2"/>
          <c:y val="9.6535820344286274E-4"/>
          <c:w val="0.96472614153982894"/>
          <c:h val="0.813346189762697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Лист1!$A$12</c:f>
              <c:strCache>
                <c:ptCount val="1"/>
                <c:pt idx="0">
                  <c:v>начальная школа</c:v>
                </c:pt>
              </c:strCache>
            </c:strRef>
          </c:tx>
          <c:spPr>
            <a:gradFill>
              <a:gsLst>
                <a:gs pos="0">
                  <a:schemeClr val="accent1"/>
                </a:gs>
                <a:gs pos="100000">
                  <a:schemeClr val="accent1">
                    <a:lumMod val="84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multiLvlStrRef>
              <c:f>Лист1!$B$10:$E$11</c:f>
              <c:multiLvlStrCache>
                <c:ptCount val="4"/>
                <c:lvl>
                  <c:pt idx="2">
                    <c:v>фактически</c:v>
                  </c:pt>
                  <c:pt idx="3">
                    <c:v>По госзаданию</c:v>
                  </c:pt>
                </c:lvl>
                <c:lvl>
                  <c:pt idx="0">
                    <c:v>2019-2020</c:v>
                  </c:pt>
                  <c:pt idx="1">
                    <c:v>2020-2021</c:v>
                  </c:pt>
                  <c:pt idx="2">
                    <c:v>2021-2022</c:v>
                  </c:pt>
                </c:lvl>
              </c:multiLvlStrCache>
            </c:multiLvlStrRef>
          </c:cat>
          <c:val>
            <c:numRef>
              <c:f>Лист1!$B$12:$E$12</c:f>
              <c:numCache>
                <c:formatCode>General</c:formatCode>
                <c:ptCount val="4"/>
                <c:pt idx="0">
                  <c:v>34</c:v>
                </c:pt>
                <c:pt idx="1">
                  <c:v>29</c:v>
                </c:pt>
                <c:pt idx="2">
                  <c:v>31</c:v>
                </c:pt>
                <c:pt idx="3">
                  <c:v>26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4E3-4633-BE45-AC89766572B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130743296"/>
        <c:axId val="131209856"/>
      </c:barChart>
      <c:catAx>
        <c:axId val="1307432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1209856"/>
        <c:crosses val="autoZero"/>
        <c:auto val="1"/>
        <c:lblAlgn val="ctr"/>
        <c:lblOffset val="100"/>
        <c:noMultiLvlLbl val="0"/>
      </c:catAx>
      <c:valAx>
        <c:axId val="13120985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307432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 sz="20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r>
              <a:rPr lang="ru-RU"/>
              <a:t>Средний показатель наполняемости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>
              <a:gsLst>
                <a:gs pos="0">
                  <a:schemeClr val="accent1"/>
                </a:gs>
                <a:gs pos="100000">
                  <a:schemeClr val="accent1">
                    <a:lumMod val="84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Лист1!$A$26:$A$28</c:f>
              <c:strCache>
                <c:ptCount val="3"/>
                <c:pt idx="0">
                  <c:v>в начальной школе</c:v>
                </c:pt>
                <c:pt idx="1">
                  <c:v>в основной школе</c:v>
                </c:pt>
                <c:pt idx="2">
                  <c:v>по школе</c:v>
                </c:pt>
              </c:strCache>
            </c:strRef>
          </c:cat>
          <c:val>
            <c:numRef>
              <c:f>Лист1!$B$26:$B$28</c:f>
              <c:numCache>
                <c:formatCode>General</c:formatCode>
                <c:ptCount val="3"/>
                <c:pt idx="0">
                  <c:v>7</c:v>
                </c:pt>
                <c:pt idx="1">
                  <c:v>9.3000000000000007</c:v>
                </c:pt>
                <c:pt idx="2">
                  <c:v>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51F-4ED9-A7EC-B213E09989E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130841216"/>
        <c:axId val="130901504"/>
      </c:barChart>
      <c:catAx>
        <c:axId val="130841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0901504"/>
        <c:crosses val="autoZero"/>
        <c:auto val="1"/>
        <c:lblAlgn val="ctr"/>
        <c:lblOffset val="100"/>
        <c:noMultiLvlLbl val="0"/>
      </c:catAx>
      <c:valAx>
        <c:axId val="13090150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308412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 sz="2000"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spPr/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spPr/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B1188-24E3-4C82-9A60-0661982CDF8F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391311A-CF38-46BE-994A-C25327117F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4000">
        <p14:prism isInverted="1"/>
      </p:transition>
    </mc:Choice>
    <mc:Fallback xmlns="">
      <p:transition spd="slow" advTm="24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B1188-24E3-4C82-9A60-0661982CDF8F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1311A-CF38-46BE-994A-C25327117F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4000">
        <p14:prism isInverted="1"/>
      </p:transition>
    </mc:Choice>
    <mc:Fallback xmlns="">
      <p:transition spd="slow" advTm="24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B1188-24E3-4C82-9A60-0661982CDF8F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1311A-CF38-46BE-994A-C25327117F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4000">
        <p14:prism isInverted="1"/>
      </p:transition>
    </mc:Choice>
    <mc:Fallback xmlns="">
      <p:transition spd="slow" advTm="24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B1188-24E3-4C82-9A60-0661982CDF8F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391311A-CF38-46BE-994A-C25327117F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4000">
        <p14:prism isInverted="1"/>
      </p:transition>
    </mc:Choice>
    <mc:Fallback xmlns="">
      <p:transition spd="slow" advTm="24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B1188-24E3-4C82-9A60-0661982CDF8F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1311A-CF38-46BE-994A-C25327117FC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600" advTm="24000">
        <p14:prism isInverted="1"/>
      </p:transition>
    </mc:Choice>
    <mc:Fallback xmlns="">
      <p:transition spd="slow" advTm="24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B1188-24E3-4C82-9A60-0661982CDF8F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1311A-CF38-46BE-994A-C25327117F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4000">
        <p14:prism isInverted="1"/>
      </p:transition>
    </mc:Choice>
    <mc:Fallback xmlns="">
      <p:transition spd="slow" advTm="24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B1188-24E3-4C82-9A60-0661982CDF8F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1391311A-CF38-46BE-994A-C25327117FC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4000">
        <p14:prism isInverted="1"/>
      </p:transition>
    </mc:Choice>
    <mc:Fallback xmlns="">
      <p:transition spd="slow" advTm="24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B1188-24E3-4C82-9A60-0661982CDF8F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1311A-CF38-46BE-994A-C25327117F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4000">
        <p14:prism isInverted="1"/>
      </p:transition>
    </mc:Choice>
    <mc:Fallback xmlns="">
      <p:transition spd="slow" advTm="24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B1188-24E3-4C82-9A60-0661982CDF8F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1311A-CF38-46BE-994A-C25327117F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4000">
        <p14:prism isInverted="1"/>
      </p:transition>
    </mc:Choice>
    <mc:Fallback xmlns="">
      <p:transition spd="slow" advTm="24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B1188-24E3-4C82-9A60-0661982CDF8F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1311A-CF38-46BE-994A-C25327117F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4000">
        <p14:prism isInverted="1"/>
      </p:transition>
    </mc:Choice>
    <mc:Fallback xmlns="">
      <p:transition spd="slow" advTm="24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B1188-24E3-4C82-9A60-0661982CDF8F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1311A-CF38-46BE-994A-C25327117FC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4000">
        <p14:prism isInverted="1"/>
      </p:transition>
    </mc:Choice>
    <mc:Fallback xmlns="">
      <p:transition spd="slow" advTm="24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B6B1188-24E3-4C82-9A60-0661982CDF8F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391311A-CF38-46BE-994A-C25327117FC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mc:AlternateContent xmlns:mc="http://schemas.openxmlformats.org/markup-compatibility/2006" xmlns:p14="http://schemas.microsoft.com/office/powerpoint/2010/main">
    <mc:Choice Requires="p14">
      <p:transition spd="slow" p14:dur="1600" advTm="24000">
        <p14:prism isInverted="1"/>
      </p:transition>
    </mc:Choice>
    <mc:Fallback xmlns="">
      <p:transition spd="slow" advTm="24000">
        <p:fade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5.png"/><Relationship Id="rId7" Type="http://schemas.openxmlformats.org/officeDocument/2006/relationships/image" Target="../media/image1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5.png"/><Relationship Id="rId7" Type="http://schemas.openxmlformats.org/officeDocument/2006/relationships/image" Target="../media/image2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54.jpeg"/><Relationship Id="rId7" Type="http://schemas.openxmlformats.org/officeDocument/2006/relationships/image" Target="../media/image58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41838" y="3061414"/>
            <a:ext cx="8645784" cy="1034602"/>
          </a:xfrm>
          <a:prstGeom prst="rect">
            <a:avLst/>
          </a:prstGeom>
        </p:spPr>
        <p:txBody>
          <a:bodyPr>
            <a:noAutofit/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endParaRPr lang="ru-RU" sz="3300" dirty="0">
              <a:latin typeface="Calibri Light" panose="020F0302020204030204" pitchFamily="34" charset="0"/>
              <a:cs typeface="Times New Roman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02951" y="4707347"/>
            <a:ext cx="8645784" cy="511764"/>
          </a:xfrm>
          <a:prstGeom prst="rect">
            <a:avLst/>
          </a:prstGeom>
        </p:spPr>
        <p:txBody>
          <a:bodyPr>
            <a:noAutofit/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/>
            <a:endParaRPr lang="ru-RU" sz="2400" dirty="0">
              <a:latin typeface="Calibri Light" panose="020F0302020204030204" pitchFamily="34" charset="0"/>
              <a:cs typeface="Times New Roman" pitchFamily="18" charset="0"/>
            </a:endParaRPr>
          </a:p>
        </p:txBody>
      </p:sp>
      <p:pic>
        <p:nvPicPr>
          <p:cNvPr id="7" name="Picture 2" descr="C:\Users\Юрист\Desktop\1000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0297" y="159934"/>
            <a:ext cx="517922" cy="951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 descr="C:\Users\Юрист\Desktop\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5600" y="5790665"/>
            <a:ext cx="725090" cy="672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C:\Users\Юрист\Desktop\1000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85" y="188640"/>
            <a:ext cx="1064419" cy="51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7530" y="558347"/>
            <a:ext cx="6554399" cy="4933649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62085" y="5393471"/>
            <a:ext cx="777984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ГБОУ «</a:t>
            </a:r>
            <a:r>
              <a:rPr lang="ru-RU" sz="2800" b="1" i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Нижнетабынская</a:t>
            </a:r>
            <a:r>
              <a:rPr lang="ru-RU" sz="2800" b="1" i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800" b="1" i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школа-интернат для детей </a:t>
            </a:r>
          </a:p>
          <a:p>
            <a:pPr algn="ctr"/>
            <a:r>
              <a:rPr lang="ru-RU" sz="2800" b="1" i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с ограниченными возможностями здоровья»</a:t>
            </a:r>
          </a:p>
        </p:txBody>
      </p:sp>
    </p:spTree>
    <p:extLst>
      <p:ext uri="{BB962C8B-B14F-4D97-AF65-F5344CB8AC3E}">
        <p14:creationId xmlns:p14="http://schemas.microsoft.com/office/powerpoint/2010/main" val="1713997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Юрист\Desktop\1000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8205" y="23738"/>
            <a:ext cx="517922" cy="951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C:\Users\Юрист\Desktop\1000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3186"/>
            <a:ext cx="1064419" cy="51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 descr="C:\Users\Юрист\Desktop\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2217" y="6168954"/>
            <a:ext cx="725090" cy="672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00B050"/>
                </a:solidFill>
                <a:latin typeface="Palatino Linotype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rgbClr val="00B050"/>
                </a:solidFill>
                <a:latin typeface="Palatino Linotype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муниципальный проект  педагогов «</a:t>
            </a: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Аулак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өй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b="1" dirty="0" smtClean="0">
                <a:solidFill>
                  <a:srgbClr val="00B050"/>
                </a:solidFill>
                <a:latin typeface="Palatino Linotype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B050"/>
                </a:solidFill>
                <a:latin typeface="Palatino Linotype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1026" name="Picture 2" descr="C:\Users\комп\Downloads\WhatsApp Image 2022-02-26 at 10.48.16.jpe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596" y="1142984"/>
            <a:ext cx="3857652" cy="2681538"/>
          </a:xfrm>
          <a:prstGeom prst="rect">
            <a:avLst/>
          </a:prstGeom>
          <a:noFill/>
        </p:spPr>
      </p:pic>
      <p:pic>
        <p:nvPicPr>
          <p:cNvPr id="1028" name="Picture 4" descr="C:\Users\комп\Downloads\WhatsApp Image 2022-02-26 at 10.54.07.jpe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6314" y="1142984"/>
            <a:ext cx="3500462" cy="2571768"/>
          </a:xfrm>
          <a:prstGeom prst="rect">
            <a:avLst/>
          </a:prstGeom>
          <a:noFill/>
        </p:spPr>
      </p:pic>
      <p:pic>
        <p:nvPicPr>
          <p:cNvPr id="1029" name="Picture 5" descr="C:\Users\комп\Downloads\WhatsApp Image 2022-02-26 at 10.58.31.jpe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596" y="3929066"/>
            <a:ext cx="3857652" cy="2643206"/>
          </a:xfrm>
          <a:prstGeom prst="rect">
            <a:avLst/>
          </a:prstGeom>
          <a:noFill/>
        </p:spPr>
      </p:pic>
      <p:pic>
        <p:nvPicPr>
          <p:cNvPr id="1030" name="Picture 6" descr="C:\Users\комп\Downloads\WhatsApp Image 2022-02-26 at 11.02.44.jpe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1" y="4143380"/>
            <a:ext cx="3929090" cy="22145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8956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4000">
        <p14:prism isInverted="1"/>
      </p:transition>
    </mc:Choice>
    <mc:Fallback xmlns="">
      <p:transition spd="slow" advTm="2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58762"/>
            <a:ext cx="9396536" cy="12954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Комплектование контингента обучающихся производится в соответствии с уставом школы</a:t>
            </a:r>
            <a:endParaRPr lang="ru-RU" sz="28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87624" y="1746569"/>
            <a:ext cx="7200800" cy="4653136"/>
          </a:xfrm>
        </p:spPr>
        <p:txBody>
          <a:bodyPr>
            <a:noAutofit/>
          </a:bodyPr>
          <a:lstStyle/>
          <a:p>
            <a:pPr>
              <a:buNone/>
            </a:pPr>
            <a:endParaRPr lang="ru-RU" dirty="0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уровень (начальная школа) –</a:t>
            </a:r>
          </a:p>
          <a:p>
            <a:pPr>
              <a:buNone/>
            </a:pPr>
            <a:r>
              <a:rPr lang="ru-RU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класса-комплекта, 31 обучающихся.</a:t>
            </a:r>
          </a:p>
          <a:p>
            <a:pPr>
              <a:buNone/>
            </a:pPr>
            <a:r>
              <a:rPr lang="ru-RU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F6FC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уровень (основная школа) -  </a:t>
            </a:r>
          </a:p>
          <a:p>
            <a:pPr lvl="0">
              <a:buClr>
                <a:srgbClr val="0F6FC6"/>
              </a:buClr>
              <a:buNone/>
            </a:pPr>
            <a:r>
              <a:rPr lang="en-US" dirty="0">
                <a:solidFill>
                  <a:srgbClr val="0F6FC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dirty="0">
                <a:solidFill>
                  <a:srgbClr val="0F6FC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0F6FC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класса-комплекта, 46 обучающихся.</a:t>
            </a:r>
            <a:endParaRPr lang="ru-RU" dirty="0">
              <a:solidFill>
                <a:srgbClr val="0F6FC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5" name="Picture 2" descr="C:\Users\Юрист\Desktop\1000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2440" y="66355"/>
            <a:ext cx="517922" cy="951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C:\Users\Юрист\Desktop\1000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83049"/>
            <a:ext cx="1064419" cy="51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C:\Users\Юрист\Desktop\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5600" y="5790665"/>
            <a:ext cx="725090" cy="672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4000">
        <p14:prism isInverted="1"/>
      </p:transition>
    </mc:Choice>
    <mc:Fallback xmlns="">
      <p:transition spd="slow" advTm="2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764704"/>
            <a:ext cx="8686800" cy="530696"/>
          </a:xfrm>
        </p:spPr>
        <p:txBody>
          <a:bodyPr>
            <a:noAutofit/>
          </a:bodyPr>
          <a:lstStyle/>
          <a:p>
            <a:r>
              <a:rPr lang="ru-RU" sz="3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численности обучающихся  </a:t>
            </a:r>
            <a:br>
              <a:rPr lang="ru-RU" sz="3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3178076"/>
              </p:ext>
            </p:extLst>
          </p:nvPr>
        </p:nvGraphicFramePr>
        <p:xfrm>
          <a:off x="683566" y="1196752"/>
          <a:ext cx="7776867" cy="48965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2191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51652">
                  <a:extLst>
                    <a:ext uri="{9D8B030D-6E8A-4147-A177-3AD203B41FA5}">
                      <a16:colId xmlns="" xmlns:a16="http://schemas.microsoft.com/office/drawing/2014/main" val="1130478796"/>
                    </a:ext>
                  </a:extLst>
                </a:gridCol>
                <a:gridCol w="1251652">
                  <a:extLst>
                    <a:ext uri="{9D8B030D-6E8A-4147-A177-3AD203B41FA5}">
                      <a16:colId xmlns="" xmlns:a16="http://schemas.microsoft.com/office/drawing/2014/main" val="101906141"/>
                    </a:ext>
                  </a:extLst>
                </a:gridCol>
                <a:gridCol w="1251652">
                  <a:extLst>
                    <a:ext uri="{9D8B030D-6E8A-4147-A177-3AD203B41FA5}">
                      <a16:colId xmlns="" xmlns:a16="http://schemas.microsoft.com/office/drawing/2014/main" val="625074421"/>
                    </a:ext>
                  </a:extLst>
                </a:gridCol>
              </a:tblGrid>
              <a:tr h="7403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2019-2020</a:t>
                      </a:r>
                      <a:endParaRPr lang="ru-RU" sz="18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2020-2021</a:t>
                      </a:r>
                      <a:endParaRPr lang="ru-RU" sz="18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ru-RU" sz="18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21</a:t>
                      </a:r>
                      <a:r>
                        <a:rPr lang="en-US" sz="18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-20</a:t>
                      </a:r>
                      <a:r>
                        <a:rPr lang="ru-RU" sz="18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22</a:t>
                      </a:r>
                    </a:p>
                    <a:p>
                      <a:endParaRPr lang="ru-RU"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355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Всего классов</a:t>
                      </a:r>
                      <a:endParaRPr lang="ru-RU" sz="18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9</a:t>
                      </a:r>
                      <a:endParaRPr lang="ru-RU"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355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Всего обучающиеся</a:t>
                      </a:r>
                      <a:endParaRPr lang="ru-RU" sz="180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82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77</a:t>
                      </a:r>
                      <a:endParaRPr lang="ru-RU"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355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 том числе:</a:t>
                      </a:r>
                      <a:endParaRPr lang="ru-RU" sz="18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391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- I уровень (начальная школа)</a:t>
                      </a:r>
                      <a:endParaRPr lang="ru-RU" sz="18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31</a:t>
                      </a:r>
                      <a:endParaRPr lang="ru-RU"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391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- II уровень (основная школа)</a:t>
                      </a:r>
                      <a:endParaRPr lang="ru-RU" sz="180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46</a:t>
                      </a:r>
                      <a:endParaRPr lang="ru-RU"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355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Дети-инвалиды</a:t>
                      </a:r>
                      <a:endParaRPr lang="ru-RU" sz="18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53</a:t>
                      </a:r>
                      <a:endParaRPr lang="ru-RU"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5355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Индивидуальное обучение</a:t>
                      </a:r>
                      <a:endParaRPr lang="ru-RU" sz="180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9</a:t>
                      </a:r>
                      <a:endParaRPr lang="ru-RU"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5" name="Picture 2" descr="C:\Users\Юрист\Desktop\1000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2235" y="857250"/>
            <a:ext cx="517922" cy="951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C:\Users\Юрист\Desktop\1000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534" y="926698"/>
            <a:ext cx="1064419" cy="51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7477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4000">
        <p14:prism isInverted="1"/>
      </p:transition>
    </mc:Choice>
    <mc:Fallback xmlns="">
      <p:transition spd="slow" advTm="2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7404811"/>
              </p:ext>
            </p:extLst>
          </p:nvPr>
        </p:nvGraphicFramePr>
        <p:xfrm>
          <a:off x="1000100" y="500042"/>
          <a:ext cx="7632848" cy="5544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2" descr="C:\Users\Юрист\Desktop\1000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8281" y="42267"/>
            <a:ext cx="517922" cy="951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C:\Users\Юрист\Desktop\1000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65" y="0"/>
            <a:ext cx="1064419" cy="51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C:\Users\Юрист\Desktop\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736" y="6161572"/>
            <a:ext cx="725090" cy="672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659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4000">
        <p14:prism isInverted="1"/>
      </p:transition>
    </mc:Choice>
    <mc:Fallback xmlns="">
      <p:transition spd="slow" advTm="2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77752651"/>
              </p:ext>
            </p:extLst>
          </p:nvPr>
        </p:nvGraphicFramePr>
        <p:xfrm>
          <a:off x="611560" y="1052736"/>
          <a:ext cx="7920880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Picture 2" descr="C:\Users\Юрист\Desktop\1000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3907" y="74285"/>
            <a:ext cx="517922" cy="951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C:\Users\Юрист\Desktop\1000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50" y="178110"/>
            <a:ext cx="1064419" cy="51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C:\Users\Юрист\Desktop\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3314" y="6185297"/>
            <a:ext cx="725090" cy="672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8533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4000">
        <p14:prism isInverted="1"/>
      </p:transition>
    </mc:Choice>
    <mc:Fallback xmlns="">
      <p:transition spd="slow" advTm="2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Юрист\Desktop\1000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2440" y="30104"/>
            <a:ext cx="517922" cy="951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C:\Users\Юрист\Desktop\1000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0104"/>
            <a:ext cx="1064419" cy="51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 descr="C:\Users\Юрист\Desktop\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9895" y="6045630"/>
            <a:ext cx="725090" cy="672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3608" y="1263556"/>
            <a:ext cx="7344816" cy="4973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066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4000">
        <p14:prism isInverted="1"/>
      </p:transition>
    </mc:Choice>
    <mc:Fallback xmlns="">
      <p:transition spd="slow" advTm="2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4472339"/>
              </p:ext>
            </p:extLst>
          </p:nvPr>
        </p:nvGraphicFramePr>
        <p:xfrm>
          <a:off x="323528" y="332656"/>
          <a:ext cx="8686800" cy="6048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Picture 2" descr="C:\Users\Юрист\Desktop\1000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6078" y="0"/>
            <a:ext cx="517922" cy="951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C:\Users\Юрист\Desktop\1000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73695"/>
            <a:ext cx="1064419" cy="51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C:\Users\Юрист\Desktop\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9568" y="6185297"/>
            <a:ext cx="725090" cy="672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6535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4000">
        <p14:prism isInverted="1"/>
      </p:transition>
    </mc:Choice>
    <mc:Fallback xmlns="">
      <p:transition spd="slow" advTm="2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 знаний обучающихся</a:t>
            </a:r>
            <a:endParaRPr lang="ru-RU" sz="3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Юрист\Desktop\1000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3678" y="50522"/>
            <a:ext cx="517922" cy="951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C:\Users\Юрист\Desktop\1000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10" y="39814"/>
            <a:ext cx="1064419" cy="51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 descr="C:\Users\Юрист\Desktop\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0094" y="6097973"/>
            <a:ext cx="725090" cy="672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7973" y="1611180"/>
            <a:ext cx="7696572" cy="4626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951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4000">
        <p14:prism isInverted="1"/>
      </p:transition>
    </mc:Choice>
    <mc:Fallback xmlns="">
      <p:transition spd="slow" advTm="2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Юрист\Desktop\1000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2440" y="0"/>
            <a:ext cx="517922" cy="951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C:\Users\Юрист\Desktop\1000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339" y="0"/>
            <a:ext cx="1064419" cy="51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030025" y="540428"/>
            <a:ext cx="4960333" cy="4901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Социальный состав обучающихся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7614349"/>
              </p:ext>
            </p:extLst>
          </p:nvPr>
        </p:nvGraphicFramePr>
        <p:xfrm>
          <a:off x="214746" y="1124744"/>
          <a:ext cx="8749743" cy="48720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26348">
                  <a:extLst>
                    <a:ext uri="{9D8B030D-6E8A-4147-A177-3AD203B41FA5}">
                      <a16:colId xmlns="" xmlns:a16="http://schemas.microsoft.com/office/drawing/2014/main" val="3040198003"/>
                    </a:ext>
                  </a:extLst>
                </a:gridCol>
                <a:gridCol w="1574465">
                  <a:extLst>
                    <a:ext uri="{9D8B030D-6E8A-4147-A177-3AD203B41FA5}">
                      <a16:colId xmlns="" xmlns:a16="http://schemas.microsoft.com/office/drawing/2014/main" val="1016758352"/>
                    </a:ext>
                  </a:extLst>
                </a:gridCol>
                <a:gridCol w="1574465">
                  <a:extLst>
                    <a:ext uri="{9D8B030D-6E8A-4147-A177-3AD203B41FA5}">
                      <a16:colId xmlns="" xmlns:a16="http://schemas.microsoft.com/office/drawing/2014/main" val="2250531663"/>
                    </a:ext>
                  </a:extLst>
                </a:gridCol>
                <a:gridCol w="1574465">
                  <a:extLst>
                    <a:ext uri="{9D8B030D-6E8A-4147-A177-3AD203B41FA5}">
                      <a16:colId xmlns="" xmlns:a16="http://schemas.microsoft.com/office/drawing/2014/main" val="3942834771"/>
                    </a:ext>
                  </a:extLst>
                </a:gridCol>
              </a:tblGrid>
              <a:tr h="3087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Наименование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2019 </a:t>
                      </a:r>
                      <a:r>
                        <a:rPr lang="ru-RU" sz="1800" dirty="0">
                          <a:effectLst/>
                        </a:rPr>
                        <a:t>г.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</a:rPr>
                        <a:t>2020 </a:t>
                      </a:r>
                      <a:r>
                        <a:rPr lang="tt-RU" sz="1800" dirty="0">
                          <a:effectLst/>
                        </a:rPr>
                        <a:t>г.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</a:rPr>
                        <a:t>2021 </a:t>
                      </a:r>
                      <a:r>
                        <a:rPr lang="tt-RU" sz="1800" dirty="0">
                          <a:effectLst/>
                        </a:rPr>
                        <a:t>г.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990206924"/>
                  </a:ext>
                </a:extLst>
              </a:tr>
              <a:tr h="12647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Общее количество учащихся на.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Из них обучаются на дому: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Из них в школе обучаются: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>
                          <a:effectLst/>
                        </a:rPr>
                        <a:t>82</a:t>
                      </a:r>
                      <a:endParaRPr lang="ru-RU" sz="18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>
                          <a:effectLst/>
                        </a:rPr>
                        <a:t>11</a:t>
                      </a:r>
                      <a:endParaRPr lang="ru-RU" sz="18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>
                          <a:effectLst/>
                        </a:rPr>
                        <a:t>71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>
                          <a:effectLst/>
                        </a:rPr>
                        <a:t>84</a:t>
                      </a:r>
                      <a:endParaRPr lang="ru-RU" sz="18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>
                          <a:effectLst/>
                        </a:rPr>
                        <a:t>11</a:t>
                      </a:r>
                      <a:endParaRPr lang="ru-RU" sz="18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>
                          <a:effectLst/>
                        </a:rPr>
                        <a:t>73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77</a:t>
                      </a:r>
                    </a:p>
                    <a:p>
                      <a:pPr algn="ctr"/>
                      <a:endParaRPr lang="tt-RU" dirty="0" smtClean="0"/>
                    </a:p>
                    <a:p>
                      <a:pPr algn="ctr"/>
                      <a:r>
                        <a:rPr lang="tt-RU" dirty="0" smtClean="0"/>
                        <a:t>9</a:t>
                      </a:r>
                    </a:p>
                    <a:p>
                      <a:pPr algn="ctr"/>
                      <a:r>
                        <a:rPr lang="tt-RU" dirty="0" smtClean="0"/>
                        <a:t>68</a:t>
                      </a:r>
                      <a:endParaRPr lang="ru-RU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3004223105"/>
                  </a:ext>
                </a:extLst>
              </a:tr>
              <a:tr h="3087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Девочки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30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32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29</a:t>
                      </a:r>
                      <a:endParaRPr lang="ru-RU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42284014"/>
                  </a:ext>
                </a:extLst>
              </a:tr>
              <a:tr h="3828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Мальчики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52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52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48</a:t>
                      </a:r>
                      <a:endParaRPr lang="ru-RU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948855477"/>
                  </a:ext>
                </a:extLst>
              </a:tr>
              <a:tr h="3087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Воспитываются в семьях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50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56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55</a:t>
                      </a:r>
                      <a:endParaRPr lang="ru-RU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2183230248"/>
                  </a:ext>
                </a:extLst>
              </a:tr>
              <a:tr h="3087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Воспитываются опекунами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2801845645"/>
                  </a:ext>
                </a:extLst>
              </a:tr>
              <a:tr h="6273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Воспитываются в приемных семьях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30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27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27</a:t>
                      </a:r>
                      <a:endParaRPr lang="ru-RU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2652050678"/>
                  </a:ext>
                </a:extLst>
              </a:tr>
              <a:tr h="6273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Семьи, состоящие на районном учете (в отд.  соцзащиты)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1</a:t>
                      </a:r>
                      <a:endParaRPr lang="ru-RU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797854665"/>
                  </a:ext>
                </a:extLst>
              </a:tr>
              <a:tr h="3087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В них детей, учащихся школы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3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1</a:t>
                      </a:r>
                      <a:endParaRPr lang="ru-RU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024185"/>
                  </a:ext>
                </a:extLst>
              </a:tr>
              <a:tr h="3087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Дети- инвалиды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>
                          <a:effectLst/>
                        </a:rPr>
                        <a:t>68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>
                          <a:effectLst/>
                        </a:rPr>
                        <a:t>67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53</a:t>
                      </a:r>
                      <a:endParaRPr lang="ru-RU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3521107573"/>
                  </a:ext>
                </a:extLst>
              </a:tr>
            </a:tbl>
          </a:graphicData>
        </a:graphic>
      </p:graphicFrame>
      <p:pic>
        <p:nvPicPr>
          <p:cNvPr id="8" name="Picture 3" descr="C:\Users\Юрист\Desktop\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623" y="6189975"/>
            <a:ext cx="725090" cy="672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1920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4000">
        <p14:prism isInverted="1"/>
      </p:transition>
    </mc:Choice>
    <mc:Fallback xmlns="">
      <p:transition spd="slow" advTm="2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Трудоустройство выпускников</a:t>
            </a:r>
            <a:endParaRPr lang="ru-RU" dirty="0"/>
          </a:p>
        </p:txBody>
      </p:sp>
      <p:pic>
        <p:nvPicPr>
          <p:cNvPr id="4" name="Picture 2" descr="C:\Users\Юрист\Desktop\1000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4420" y="0"/>
            <a:ext cx="517922" cy="951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C:\Users\Юрист\Desktop\1000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3" y="136324"/>
            <a:ext cx="1064419" cy="51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C:\Users\Юрист\Desktop\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8651" y="6093296"/>
            <a:ext cx="725090" cy="672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4349394"/>
              </p:ext>
            </p:extLst>
          </p:nvPr>
        </p:nvGraphicFramePr>
        <p:xfrm>
          <a:off x="395536" y="1932390"/>
          <a:ext cx="8050866" cy="42282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48272">
                  <a:extLst>
                    <a:ext uri="{9D8B030D-6E8A-4147-A177-3AD203B41FA5}">
                      <a16:colId xmlns="" xmlns:a16="http://schemas.microsoft.com/office/drawing/2014/main" val="1959121478"/>
                    </a:ext>
                  </a:extLst>
                </a:gridCol>
                <a:gridCol w="1576516">
                  <a:extLst>
                    <a:ext uri="{9D8B030D-6E8A-4147-A177-3AD203B41FA5}">
                      <a16:colId xmlns="" xmlns:a16="http://schemas.microsoft.com/office/drawing/2014/main" val="385255030"/>
                    </a:ext>
                  </a:extLst>
                </a:gridCol>
                <a:gridCol w="2013039">
                  <a:extLst>
                    <a:ext uri="{9D8B030D-6E8A-4147-A177-3AD203B41FA5}">
                      <a16:colId xmlns="" xmlns:a16="http://schemas.microsoft.com/office/drawing/2014/main" val="2824898970"/>
                    </a:ext>
                  </a:extLst>
                </a:gridCol>
                <a:gridCol w="2013039">
                  <a:extLst>
                    <a:ext uri="{9D8B030D-6E8A-4147-A177-3AD203B41FA5}">
                      <a16:colId xmlns="" xmlns:a16="http://schemas.microsoft.com/office/drawing/2014/main" val="858040016"/>
                    </a:ext>
                  </a:extLst>
                </a:gridCol>
              </a:tblGrid>
              <a:tr h="10449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800" dirty="0">
                          <a:effectLst/>
                        </a:rPr>
                        <a:t> 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 dirty="0" smtClean="0">
                          <a:effectLst/>
                        </a:rPr>
                        <a:t>2018-2019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tt-RU" sz="2400" dirty="0" smtClean="0">
                          <a:effectLst/>
                        </a:rPr>
                        <a:t>2019-2020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tt-RU" sz="2400" dirty="0" smtClean="0">
                          <a:effectLst/>
                        </a:rPr>
                        <a:t>2021-2022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3050946507"/>
                  </a:ext>
                </a:extLst>
              </a:tr>
              <a:tr h="7128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800" b="1" dirty="0">
                          <a:effectLst/>
                        </a:rPr>
                        <a:t>всего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800" b="1" dirty="0">
                          <a:effectLst/>
                        </a:rPr>
                        <a:t>13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800" b="1" dirty="0">
                          <a:effectLst/>
                        </a:rPr>
                        <a:t>7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800" b="1" dirty="0" smtClean="0">
                          <a:effectLst/>
                        </a:rPr>
                        <a:t>13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3271496351"/>
                  </a:ext>
                </a:extLst>
              </a:tr>
              <a:tr h="7128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800" b="1">
                          <a:effectLst/>
                        </a:rPr>
                        <a:t>ПУ</a:t>
                      </a:r>
                      <a:endParaRPr lang="ru-RU" sz="28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800" b="1" dirty="0">
                          <a:effectLst/>
                        </a:rPr>
                        <a:t>7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800" b="1" dirty="0">
                          <a:effectLst/>
                        </a:rPr>
                        <a:t>6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800" b="1" dirty="0" smtClean="0">
                          <a:effectLst/>
                        </a:rPr>
                        <a:t>10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2433454128"/>
                  </a:ext>
                </a:extLst>
              </a:tr>
              <a:tr h="7128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800" b="1">
                          <a:effectLst/>
                        </a:rPr>
                        <a:t>Работа</a:t>
                      </a:r>
                      <a:endParaRPr lang="ru-RU" sz="28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800" b="1" dirty="0">
                          <a:effectLst/>
                        </a:rPr>
                        <a:t>1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800" b="1" dirty="0">
                          <a:effectLst/>
                        </a:rPr>
                        <a:t>0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800" b="1" dirty="0">
                          <a:effectLst/>
                        </a:rPr>
                        <a:t>0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205491054"/>
                  </a:ext>
                </a:extLst>
              </a:tr>
              <a:tr h="10449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800" b="1">
                          <a:effectLst/>
                        </a:rPr>
                        <a:t>Инвалидность</a:t>
                      </a:r>
                      <a:endParaRPr lang="ru-RU" sz="28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800" b="1" dirty="0">
                          <a:effectLst/>
                        </a:rPr>
                        <a:t>5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800" b="1" dirty="0">
                          <a:effectLst/>
                        </a:rPr>
                        <a:t>1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800" b="1" dirty="0" smtClean="0">
                          <a:effectLst/>
                        </a:rPr>
                        <a:t>3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20607918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4461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4000">
        <p14:prism isInverted="1"/>
      </p:transition>
    </mc:Choice>
    <mc:Fallback xmlns="">
      <p:transition spd="slow" advTm="2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8160" y="1628800"/>
            <a:ext cx="8686800" cy="4525963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Тип образовательного учреждения  - общеобразовательная организация.</a:t>
            </a:r>
          </a:p>
          <a:p>
            <a:r>
              <a:rPr lang="ru-RU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Вид образовательного учреждения - государственная образовательная организация.</a:t>
            </a:r>
          </a:p>
          <a:p>
            <a:r>
              <a:rPr lang="ru-RU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Статус общеобразовательного учреждения – государственное бюджетное учреждение</a:t>
            </a:r>
            <a:endParaRPr lang="ru-RU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C:\Users\Юрист\Desktop\1000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19593"/>
            <a:ext cx="517922" cy="951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C:\Users\Юрист\Desktop\1000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58" y="188640"/>
            <a:ext cx="1064419" cy="51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C:\Users\Юрист\Desktop\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5600" y="5790665"/>
            <a:ext cx="725090" cy="672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4000">
        <p14:prism isInverted="1"/>
      </p:transition>
    </mc:Choice>
    <mc:Fallback xmlns="">
      <p:transition spd="slow" advTm="2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7856"/>
            <a:ext cx="8686800" cy="1124744"/>
          </a:xfrm>
        </p:spPr>
        <p:txBody>
          <a:bodyPr>
            <a:normAutofit/>
          </a:bodyPr>
          <a:lstStyle/>
          <a:p>
            <a:pPr algn="ctr"/>
            <a:r>
              <a:rPr lang="ru-RU" sz="3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</a:t>
            </a:r>
            <a:r>
              <a:rPr lang="ru-RU" sz="30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проверок</a:t>
            </a:r>
            <a:br>
              <a:rPr lang="ru-RU" sz="30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юридического лица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2553605"/>
              </p:ext>
            </p:extLst>
          </p:nvPr>
        </p:nvGraphicFramePr>
        <p:xfrm>
          <a:off x="442392" y="2238368"/>
          <a:ext cx="8515672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1296">
                  <a:extLst>
                    <a:ext uri="{9D8B030D-6E8A-4147-A177-3AD203B41FA5}">
                      <a16:colId xmlns="" xmlns:a16="http://schemas.microsoft.com/office/drawing/2014/main" val="2446995393"/>
                    </a:ext>
                  </a:extLst>
                </a:gridCol>
                <a:gridCol w="7194376">
                  <a:extLst>
                    <a:ext uri="{9D8B030D-6E8A-4147-A177-3AD203B41FA5}">
                      <a16:colId xmlns="" xmlns:a16="http://schemas.microsoft.com/office/drawing/2014/main" val="3620505301"/>
                    </a:ext>
                  </a:extLst>
                </a:gridCol>
              </a:tblGrid>
              <a:tr h="55906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№п/п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Проверяющий орган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891511301"/>
                  </a:ext>
                </a:extLst>
              </a:tr>
              <a:tr h="737082"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МОНД и ПР по Муслюмовскому и </a:t>
                      </a:r>
                      <a:r>
                        <a:rPr lang="ru-RU" sz="36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Сармановскому</a:t>
                      </a:r>
                      <a:r>
                        <a:rPr lang="ru-RU" sz="3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МР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495571476"/>
                  </a:ext>
                </a:extLst>
              </a:tr>
              <a:tr h="559062">
                <a:tc>
                  <a:txBody>
                    <a:bodyPr/>
                    <a:lstStyle/>
                    <a:p>
                      <a:r>
                        <a:rPr lang="tt-RU" sz="3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Набережночелнинский</a:t>
                      </a:r>
                      <a:r>
                        <a:rPr lang="ru-RU" sz="3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ТО Управление </a:t>
                      </a:r>
                      <a:r>
                        <a:rPr lang="ru-RU" sz="36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Роспотребнадзор</a:t>
                      </a:r>
                      <a:r>
                        <a:rPr lang="ru-RU" sz="3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 РТ</a:t>
                      </a:r>
                      <a:endParaRPr lang="ru-RU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902571268"/>
                  </a:ext>
                </a:extLst>
              </a:tr>
            </a:tbl>
          </a:graphicData>
        </a:graphic>
      </p:graphicFrame>
      <p:pic>
        <p:nvPicPr>
          <p:cNvPr id="5" name="Picture 2" descr="C:\Users\Юрист\Desktop\1000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3678" y="72306"/>
            <a:ext cx="517922" cy="951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C:\Users\Юрист\Desktop\1000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58" y="72306"/>
            <a:ext cx="1064419" cy="51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C:\Users\Юрист\Desktop\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6510" y="6093296"/>
            <a:ext cx="725090" cy="672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8554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4000">
        <p14:prism isInverted="1"/>
      </p:transition>
    </mc:Choice>
    <mc:Fallback xmlns="">
      <p:transition spd="slow" advTm="2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95536"/>
          </a:xfrm>
        </p:spPr>
        <p:txBody>
          <a:bodyPr>
            <a:noAutofit/>
          </a:bodyPr>
          <a:lstStyle/>
          <a:p>
            <a:pPr algn="ctr"/>
            <a:r>
              <a:rPr lang="ru-RU" sz="30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участия в конкурсах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Юрист\Desktop\1000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9902" y="33067"/>
            <a:ext cx="517922" cy="951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C:\Users\Юрист\Desktop\1000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1064419" cy="51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0629209"/>
              </p:ext>
            </p:extLst>
          </p:nvPr>
        </p:nvGraphicFramePr>
        <p:xfrm>
          <a:off x="395535" y="1414020"/>
          <a:ext cx="8385920" cy="46936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20281">
                  <a:extLst>
                    <a:ext uri="{9D8B030D-6E8A-4147-A177-3AD203B41FA5}">
                      <a16:colId xmlns="" xmlns:a16="http://schemas.microsoft.com/office/drawing/2014/main" val="36450261"/>
                    </a:ext>
                  </a:extLst>
                </a:gridCol>
                <a:gridCol w="1693149">
                  <a:extLst>
                    <a:ext uri="{9D8B030D-6E8A-4147-A177-3AD203B41FA5}">
                      <a16:colId xmlns="" xmlns:a16="http://schemas.microsoft.com/office/drawing/2014/main" val="2708760247"/>
                    </a:ext>
                  </a:extLst>
                </a:gridCol>
                <a:gridCol w="2086245">
                  <a:extLst>
                    <a:ext uri="{9D8B030D-6E8A-4147-A177-3AD203B41FA5}">
                      <a16:colId xmlns="" xmlns:a16="http://schemas.microsoft.com/office/drawing/2014/main" val="3026899355"/>
                    </a:ext>
                  </a:extLst>
                </a:gridCol>
                <a:gridCol w="2086245">
                  <a:extLst>
                    <a:ext uri="{9D8B030D-6E8A-4147-A177-3AD203B41FA5}">
                      <a16:colId xmlns="" xmlns:a16="http://schemas.microsoft.com/office/drawing/2014/main" val="3502687991"/>
                    </a:ext>
                  </a:extLst>
                </a:gridCol>
              </a:tblGrid>
              <a:tr h="7822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730" algn="l"/>
                        </a:tabLst>
                      </a:pPr>
                      <a:r>
                        <a:rPr lang="ru-RU" sz="2400" dirty="0">
                          <a:effectLst/>
                        </a:rPr>
                        <a:t>Уровни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730" algn="l"/>
                        </a:tabLst>
                      </a:pPr>
                      <a:r>
                        <a:rPr lang="ru-RU" sz="2400" dirty="0" smtClean="0">
                          <a:effectLst/>
                        </a:rPr>
                        <a:t>2019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730" algn="l"/>
                        </a:tabLst>
                      </a:pPr>
                      <a:r>
                        <a:rPr lang="ru-RU" sz="2400" dirty="0" smtClean="0">
                          <a:effectLst/>
                        </a:rPr>
                        <a:t>2020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730" algn="l"/>
                        </a:tabLst>
                      </a:pPr>
                      <a:r>
                        <a:rPr lang="tt-RU" sz="2400" dirty="0" smtClean="0">
                          <a:effectLst/>
                        </a:rPr>
                        <a:t>2021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512553473"/>
                  </a:ext>
                </a:extLst>
              </a:tr>
              <a:tr h="7822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730" algn="l"/>
                        </a:tabLst>
                      </a:pPr>
                      <a:r>
                        <a:rPr lang="ru-RU" sz="2400">
                          <a:effectLst/>
                        </a:rPr>
                        <a:t>Муниципальный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730" algn="l"/>
                        </a:tabLst>
                      </a:pPr>
                      <a:r>
                        <a:rPr lang="ru-RU" sz="2400" dirty="0">
                          <a:effectLst/>
                        </a:rPr>
                        <a:t>37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730" algn="l"/>
                        </a:tabLst>
                      </a:pPr>
                      <a:r>
                        <a:rPr lang="ru-RU" sz="2400" dirty="0">
                          <a:effectLst/>
                        </a:rPr>
                        <a:t>58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730" algn="l"/>
                        </a:tabLst>
                      </a:pPr>
                      <a:r>
                        <a:rPr lang="en-US" sz="2000" dirty="0">
                          <a:effectLst/>
                          <a:latin typeface="+mj-lt"/>
                          <a:ea typeface="Segoe UI Black" panose="020B0A02040204020203" pitchFamily="34" charset="0"/>
                          <a:cs typeface="Times New Roman" panose="02020603050405020304" pitchFamily="18" charset="0"/>
                        </a:rPr>
                        <a:t>62</a:t>
                      </a:r>
                      <a:endParaRPr lang="ru-RU" sz="2000" dirty="0">
                        <a:effectLst/>
                        <a:latin typeface="+mj-lt"/>
                        <a:ea typeface="Segoe UI Black" panose="020B0A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422572341"/>
                  </a:ext>
                </a:extLst>
              </a:tr>
              <a:tr h="7822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730" algn="l"/>
                        </a:tabLst>
                      </a:pPr>
                      <a:r>
                        <a:rPr lang="ru-RU" sz="2400" dirty="0">
                          <a:effectLst/>
                        </a:rPr>
                        <a:t>Зональный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730" algn="l"/>
                        </a:tabLst>
                      </a:pPr>
                      <a:r>
                        <a:rPr lang="ru-RU" sz="2400" dirty="0">
                          <a:effectLst/>
                        </a:rPr>
                        <a:t>5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730" algn="l"/>
                        </a:tabLst>
                      </a:pPr>
                      <a:r>
                        <a:rPr lang="ru-RU" sz="2400" dirty="0">
                          <a:effectLst/>
                        </a:rPr>
                        <a:t>16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730" algn="l"/>
                        </a:tabLst>
                      </a:pPr>
                      <a:r>
                        <a:rPr lang="en-US" sz="2000" dirty="0">
                          <a:effectLst/>
                          <a:latin typeface="+mj-lt"/>
                          <a:ea typeface="Segoe UI Black" panose="020B0A02040204020203" pitchFamily="34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2000" dirty="0">
                        <a:effectLst/>
                        <a:latin typeface="+mj-lt"/>
                        <a:ea typeface="Segoe UI Black" panose="020B0A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883678748"/>
                  </a:ext>
                </a:extLst>
              </a:tr>
              <a:tr h="7822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730" algn="l"/>
                        </a:tabLst>
                      </a:pPr>
                      <a:r>
                        <a:rPr lang="ru-RU" sz="2400">
                          <a:effectLst/>
                        </a:rPr>
                        <a:t>Республиканский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730" algn="l"/>
                        </a:tabLst>
                      </a:pPr>
                      <a:r>
                        <a:rPr lang="ru-RU" sz="2400" dirty="0">
                          <a:effectLst/>
                        </a:rPr>
                        <a:t>11 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730" algn="l"/>
                        </a:tabLst>
                      </a:pPr>
                      <a:r>
                        <a:rPr lang="ru-RU" sz="2400" dirty="0">
                          <a:effectLst/>
                        </a:rPr>
                        <a:t>16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730" algn="l"/>
                        </a:tabLst>
                      </a:pPr>
                      <a:r>
                        <a:rPr lang="en-US" sz="2000" dirty="0">
                          <a:effectLst/>
                          <a:latin typeface="+mj-lt"/>
                          <a:ea typeface="Segoe UI Black" panose="020B0A02040204020203" pitchFamily="34" charset="0"/>
                          <a:cs typeface="Times New Roman" panose="02020603050405020304" pitchFamily="18" charset="0"/>
                        </a:rPr>
                        <a:t>49</a:t>
                      </a:r>
                      <a:endParaRPr lang="ru-RU" sz="2000" dirty="0">
                        <a:effectLst/>
                        <a:latin typeface="+mj-lt"/>
                        <a:ea typeface="Segoe UI Black" panose="020B0A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700897210"/>
                  </a:ext>
                </a:extLst>
              </a:tr>
              <a:tr h="7822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730" algn="l"/>
                        </a:tabLst>
                      </a:pPr>
                      <a:r>
                        <a:rPr lang="ru-RU" sz="2400">
                          <a:effectLst/>
                        </a:rPr>
                        <a:t>Российский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730" algn="l"/>
                        </a:tabLst>
                      </a:pPr>
                      <a:r>
                        <a:rPr lang="ru-RU" sz="2400" dirty="0">
                          <a:effectLst/>
                        </a:rPr>
                        <a:t>12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730" algn="l"/>
                        </a:tabLst>
                      </a:pPr>
                      <a:r>
                        <a:rPr lang="ru-RU" sz="2400" dirty="0">
                          <a:effectLst/>
                        </a:rPr>
                        <a:t>11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730" algn="l"/>
                        </a:tabLst>
                      </a:pPr>
                      <a:r>
                        <a:rPr lang="en-US" sz="2000" dirty="0">
                          <a:effectLst/>
                          <a:latin typeface="+mj-lt"/>
                          <a:ea typeface="Segoe UI Black" panose="020B0A02040204020203" pitchFamily="34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2000" dirty="0">
                        <a:effectLst/>
                        <a:latin typeface="+mj-lt"/>
                        <a:ea typeface="Segoe UI Black" panose="020B0A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773423857"/>
                  </a:ext>
                </a:extLst>
              </a:tr>
              <a:tr h="7822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730" algn="l"/>
                        </a:tabLst>
                      </a:pPr>
                      <a:r>
                        <a:rPr lang="ru-RU" sz="2400">
                          <a:effectLst/>
                        </a:rPr>
                        <a:t>Международный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730" algn="l"/>
                        </a:tabLst>
                      </a:pPr>
                      <a:r>
                        <a:rPr lang="ru-RU" sz="2400" dirty="0">
                          <a:effectLst/>
                        </a:rPr>
                        <a:t>6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730" algn="l"/>
                        </a:tabLst>
                      </a:pPr>
                      <a:r>
                        <a:rPr lang="ru-RU" sz="2400" dirty="0">
                          <a:effectLst/>
                        </a:rPr>
                        <a:t>4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730" algn="l"/>
                        </a:tabLst>
                      </a:pPr>
                      <a:r>
                        <a:rPr lang="en-US" sz="2000" dirty="0">
                          <a:effectLst/>
                          <a:latin typeface="+mj-lt"/>
                          <a:ea typeface="Segoe UI Black" panose="020B0A02040204020203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2000" dirty="0">
                        <a:effectLst/>
                        <a:latin typeface="+mj-lt"/>
                        <a:ea typeface="Segoe UI Black" panose="020B0A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739512298"/>
                  </a:ext>
                </a:extLst>
              </a:tr>
            </a:tbl>
          </a:graphicData>
        </a:graphic>
      </p:graphicFrame>
      <p:pic>
        <p:nvPicPr>
          <p:cNvPr id="8" name="Picture 3" descr="C:\Users\Юрист\Desktop\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8910" y="6185297"/>
            <a:ext cx="725090" cy="672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3691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4000">
        <p14:prism isInverted="1"/>
      </p:transition>
    </mc:Choice>
    <mc:Fallback xmlns="">
      <p:transition spd="slow" advTm="2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00B050"/>
                </a:solidFill>
                <a:latin typeface="Palatino Linotype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rgbClr val="00B050"/>
                </a:solidFill>
                <a:latin typeface="Palatino Linotype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Результаты </a:t>
            </a:r>
            <a:b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деятельности учащихся</a:t>
            </a:r>
            <a:r>
              <a:rPr lang="ru-RU" b="1" dirty="0" smtClean="0">
                <a:solidFill>
                  <a:srgbClr val="00B050"/>
                </a:solidFill>
                <a:latin typeface="Palatino Linotype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B050"/>
                </a:solidFill>
                <a:latin typeface="Palatino Linotype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8" name="Picture 2" descr="C:\Users\Юрист\Desktop\1000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7306" y="61034"/>
            <a:ext cx="517922" cy="951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C:\Users\Юрист\Desktop\1000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05" y="130482"/>
            <a:ext cx="1064419" cy="51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C:\Users\комп\Downloads\WhatsApp Image 2022-02-26 at 16.08.35 (1)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1142984"/>
            <a:ext cx="1719198" cy="2643206"/>
          </a:xfrm>
          <a:prstGeom prst="rect">
            <a:avLst/>
          </a:prstGeom>
          <a:noFill/>
        </p:spPr>
      </p:pic>
      <p:pic>
        <p:nvPicPr>
          <p:cNvPr id="2051" name="Picture 3" descr="C:\Users\комп\Downloads\WhatsApp Image 2022-02-26 at 16.08.34 (1)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3108" y="1142984"/>
            <a:ext cx="1892436" cy="2686038"/>
          </a:xfrm>
          <a:prstGeom prst="rect">
            <a:avLst/>
          </a:prstGeom>
          <a:noFill/>
        </p:spPr>
      </p:pic>
      <p:pic>
        <p:nvPicPr>
          <p:cNvPr id="2052" name="Picture 4" descr="C:\Users\комп\Downloads\5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14811" y="1142984"/>
            <a:ext cx="1928826" cy="2571768"/>
          </a:xfrm>
          <a:prstGeom prst="rect">
            <a:avLst/>
          </a:prstGeom>
          <a:noFill/>
        </p:spPr>
      </p:pic>
      <p:pic>
        <p:nvPicPr>
          <p:cNvPr id="2053" name="Picture 5" descr="C:\Users\комп\Downloads\WhatsApp Image 2022-02-26 at 18.51.34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01104" y="1285861"/>
            <a:ext cx="1948122" cy="2571768"/>
          </a:xfrm>
          <a:prstGeom prst="rect">
            <a:avLst/>
          </a:prstGeom>
          <a:noFill/>
        </p:spPr>
      </p:pic>
      <p:pic>
        <p:nvPicPr>
          <p:cNvPr id="10" name="Picture 7" descr="C:\Users\комп\Downloads\WhatsApp Image 2022-03-01 at 07.59.09.jpe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57224" y="4143380"/>
            <a:ext cx="3214710" cy="2268761"/>
          </a:xfrm>
          <a:prstGeom prst="rect">
            <a:avLst/>
          </a:prstGeom>
          <a:noFill/>
        </p:spPr>
      </p:pic>
      <p:pic>
        <p:nvPicPr>
          <p:cNvPr id="3074" name="Picture 2" descr="C:\Users\комп\Downloads\WhatsApp Image 2022-03-01 at 07.59.10.jpe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714876" y="4117843"/>
            <a:ext cx="3214710" cy="2282947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4000">
        <p14:prism isInverted="1"/>
      </p:transition>
    </mc:Choice>
    <mc:Fallback xmlns="">
      <p:transition spd="slow" advTm="2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Юрист\Desktop\1000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4420" y="0"/>
            <a:ext cx="517922" cy="951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C:\Users\Юрист\Desktop\1000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3" y="136324"/>
            <a:ext cx="1064419" cy="51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C:\Users\Юрист\Desktop\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1653" y="6185297"/>
            <a:ext cx="725090" cy="672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141984" y="206309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/>
              <a:t>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00B050"/>
                </a:solidFill>
                <a:latin typeface="Palatino Linotype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rgbClr val="00B050"/>
                </a:solidFill>
                <a:latin typeface="Palatino Linotype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00B050"/>
                </a:solidFill>
                <a:latin typeface="Palatino Linotype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rgbClr val="00B050"/>
                </a:solidFill>
                <a:latin typeface="Palatino Linotype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Мероприятия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онлайн и в дистанционном формате</a:t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B050"/>
                </a:solidFill>
                <a:latin typeface="Palatino Linotype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B050"/>
                </a:solidFill>
                <a:latin typeface="Palatino Linotype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3074" name="Picture 2" descr="C:\Users\комп\Downloads\WhatsApp Image 2022-02-26 at 18.51.34 (1).jpe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282" y="1357298"/>
            <a:ext cx="4000528" cy="3762380"/>
          </a:xfrm>
          <a:prstGeom prst="rect">
            <a:avLst/>
          </a:prstGeom>
          <a:noFill/>
        </p:spPr>
      </p:pic>
      <p:pic>
        <p:nvPicPr>
          <p:cNvPr id="3075" name="Picture 3" descr="C:\Users\комп\Downloads\WhatsApp Image 2022-02-26 at 18.51.34 (2).jpe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00562" y="1500174"/>
            <a:ext cx="4226448" cy="2271716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500034" y="5214950"/>
            <a:ext cx="4264449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Онлайн</a:t>
            </a:r>
            <a:r>
              <a:rPr lang="ru-RU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встреча с журналистами </a:t>
            </a:r>
          </a:p>
          <a:p>
            <a:pPr algn="ctr"/>
            <a:r>
              <a:rPr lang="ru-RU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«К</a:t>
            </a:r>
            <a:r>
              <a:rPr lang="tt-RU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өмеш кыңгырау”</a:t>
            </a:r>
            <a:endParaRPr lang="ru-RU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357686" y="4143380"/>
            <a:ext cx="457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Онлайн</a:t>
            </a: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экскурсия в мемориальный </a:t>
            </a:r>
          </a:p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музей </a:t>
            </a:r>
            <a:r>
              <a:rPr lang="ru-RU" sz="2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М.Джалиля</a:t>
            </a:r>
            <a:endParaRPr lang="ru-RU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116459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4000">
        <p14:prism isInverted="1"/>
      </p:transition>
    </mc:Choice>
    <mc:Fallback xmlns="">
      <p:transition spd="slow" advTm="2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1196752"/>
            <a:ext cx="8496944" cy="51891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помощью коллектива школы, спонсоров были выполнены поставленные задачи на конец года с целью более эффективного проведения свободного времени воспитанников школы-интерната: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в спальном корпусе созданы специальные комнаты отдыха, игровые комнаты. Комнаты были наполнены настольными играми, игрушками, детской художественной литературой, необходимым оборудованием;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на территории школы оборудована многофункциональная спортивная площадка.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в целях укрепления здоровья учащихся в кабинете учебного корпуса создана солевая комната (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галокамера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Users\Юрист\Desktop\1000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4420" y="0"/>
            <a:ext cx="517922" cy="951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C:\Users\Юрист\Desktop\1000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3" y="136324"/>
            <a:ext cx="1064419" cy="51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C:\Users\Юрист\Desktop\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1653" y="6185297"/>
            <a:ext cx="725090" cy="672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8432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4000">
        <p14:prism isInverted="1"/>
      </p:transition>
    </mc:Choice>
    <mc:Fallback xmlns="">
      <p:transition spd="slow" advTm="2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8546" y="-55609"/>
            <a:ext cx="8653054" cy="1351009"/>
          </a:xfrm>
        </p:spPr>
        <p:txBody>
          <a:bodyPr>
            <a:normAutofit/>
          </a:bodyPr>
          <a:lstStyle/>
          <a:p>
            <a:pPr algn="ctr"/>
            <a:r>
              <a:rPr lang="ru-RU" sz="30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результаты Профессиональных конкурсов </a:t>
            </a:r>
            <a:endParaRPr lang="ru-RU" sz="30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		</a:t>
            </a:r>
            <a:endParaRPr lang="ru-RU" dirty="0"/>
          </a:p>
        </p:txBody>
      </p:sp>
      <p:pic>
        <p:nvPicPr>
          <p:cNvPr id="2050" name="Picture 2" descr="C:\Users\комп\Downloads\WhatsApp Image 2022-03-08 at 12.19.37.jpe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592" y="1554162"/>
            <a:ext cx="2476988" cy="3548058"/>
          </a:xfrm>
          <a:prstGeom prst="rect">
            <a:avLst/>
          </a:prstGeom>
          <a:noFill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0032" y="1554162"/>
            <a:ext cx="2857172" cy="215875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0162" y="3942575"/>
            <a:ext cx="2636912" cy="263691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4000">
        <p14:prism isInverted="1"/>
      </p:transition>
    </mc:Choice>
    <mc:Fallback xmlns="">
      <p:transition spd="slow" advTm="2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8546" y="214290"/>
            <a:ext cx="8591172" cy="1857388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/>
              <a:t>по программе «Ремонт подъездных путей от автомобильных дорог общего пользования до учреждений отдыха и оздоровления детей и молодежи» сделан ремонт дороги до ДОЛ «</a:t>
            </a:r>
            <a:r>
              <a:rPr lang="ru-RU" sz="2000" dirty="0" err="1" smtClean="0"/>
              <a:t>Шифа</a:t>
            </a:r>
            <a:r>
              <a:rPr lang="ru-RU" sz="2000" dirty="0" smtClean="0"/>
              <a:t>».</a:t>
            </a:r>
            <a:endParaRPr lang="ru-RU" sz="2000" dirty="0"/>
          </a:p>
        </p:txBody>
      </p:sp>
      <p:pic>
        <p:nvPicPr>
          <p:cNvPr id="1027" name="Picture 3" descr="C:\Users\комп\Desktop\фото 2021-2022\ЮЛ\WhatsApp Image 2021-09-14 at 16.33.00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1785926"/>
            <a:ext cx="2214578" cy="1947692"/>
          </a:xfrm>
          <a:prstGeom prst="rect">
            <a:avLst/>
          </a:prstGeom>
          <a:noFill/>
        </p:spPr>
      </p:pic>
      <p:pic>
        <p:nvPicPr>
          <p:cNvPr id="1028" name="Picture 4" descr="C:\Users\комп\Desktop\фото 2021-2022\ЮЛ\WhatsApp Image 2021-10-13 at 16.59.53 (3)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16" y="1857364"/>
            <a:ext cx="2048367" cy="3643314"/>
          </a:xfrm>
          <a:prstGeom prst="rect">
            <a:avLst/>
          </a:prstGeom>
          <a:noFill/>
        </p:spPr>
      </p:pic>
      <p:pic>
        <p:nvPicPr>
          <p:cNvPr id="1029" name="Picture 5" descr="C:\Users\комп\Desktop\фото 2021-2022\ЮЛ\WhatsApp Image 2021-10-13 at 16.59.53 (1)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57620" y="4286256"/>
            <a:ext cx="2143140" cy="2175170"/>
          </a:xfrm>
          <a:prstGeom prst="rect">
            <a:avLst/>
          </a:prstGeom>
          <a:noFill/>
        </p:spPr>
      </p:pic>
      <p:pic>
        <p:nvPicPr>
          <p:cNvPr id="1030" name="Picture 6" descr="C:\Users\комп\Desktop\фото 2021-2022\ЮЛ\WhatsApp Image 2021-09-07 at 18.49.17 (2)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2910" y="3929066"/>
            <a:ext cx="2012759" cy="2714644"/>
          </a:xfrm>
          <a:prstGeom prst="rect">
            <a:avLst/>
          </a:prstGeom>
          <a:noFill/>
        </p:spPr>
      </p:pic>
      <p:pic>
        <p:nvPicPr>
          <p:cNvPr id="1032" name="Picture 8" descr="C:\Users\комп\Desktop\фото 2021-2022\ЮЛ\WhatsApp Image 2021-10-13 at 16.59.53.jpe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14678" y="1857364"/>
            <a:ext cx="3198680" cy="200026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4000">
        <p14:prism isInverted="1"/>
      </p:transition>
    </mc:Choice>
    <mc:Fallback xmlns="">
      <p:transition spd="slow" advTm="2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8546" y="-55609"/>
            <a:ext cx="8653054" cy="1351009"/>
          </a:xfrm>
        </p:spPr>
        <p:txBody>
          <a:bodyPr>
            <a:normAutofit/>
          </a:bodyPr>
          <a:lstStyle/>
          <a:p>
            <a:pPr algn="ctr"/>
            <a:r>
              <a:rPr lang="ru-RU" sz="30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проект</a:t>
            </a:r>
            <a:br>
              <a:rPr lang="ru-RU" sz="30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«Мөслим егете</a:t>
            </a:r>
            <a:r>
              <a:rPr lang="ru-RU" sz="30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,мөслим кызы</a:t>
            </a:r>
            <a:r>
              <a:rPr lang="ru-RU" sz="30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30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		</a:t>
            </a:r>
            <a:endParaRPr lang="ru-RU" dirty="0"/>
          </a:p>
        </p:txBody>
      </p:sp>
      <p:pic>
        <p:nvPicPr>
          <p:cNvPr id="3074" name="Picture 2" descr="E:\фото 2021-2022\мослим кызы, мослим егете проекты\IMG-20210924-WA004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1714488"/>
            <a:ext cx="2857520" cy="1608740"/>
          </a:xfrm>
          <a:prstGeom prst="rect">
            <a:avLst/>
          </a:prstGeom>
          <a:noFill/>
        </p:spPr>
      </p:pic>
      <p:pic>
        <p:nvPicPr>
          <p:cNvPr id="3075" name="Picture 3" descr="C:\Users\комп\Downloads\WhatsApp Image 2022-02-26 at 11.36.36.jpe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86116" y="1214422"/>
            <a:ext cx="2206359" cy="2942900"/>
          </a:xfrm>
          <a:prstGeom prst="rect">
            <a:avLst/>
          </a:prstGeom>
          <a:noFill/>
        </p:spPr>
      </p:pic>
      <p:pic>
        <p:nvPicPr>
          <p:cNvPr id="3077" name="Picture 5" descr="E:\фото 2021-2022\WhatsApp Image 2021-10-13 at 16.57.07 (5).jpe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43570" y="1214421"/>
            <a:ext cx="3071834" cy="2894897"/>
          </a:xfrm>
          <a:prstGeom prst="rect">
            <a:avLst/>
          </a:prstGeom>
          <a:noFill/>
        </p:spPr>
      </p:pic>
      <p:pic>
        <p:nvPicPr>
          <p:cNvPr id="3079" name="Picture 7" descr="E:\фото 2021-2022\WhatsApp Image 2021-10-20 at 22.08.39.jpe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285720" y="3929066"/>
            <a:ext cx="2857520" cy="1607355"/>
          </a:xfrm>
          <a:prstGeom prst="rect">
            <a:avLst/>
          </a:prstGeom>
          <a:noFill/>
        </p:spPr>
      </p:pic>
      <p:pic>
        <p:nvPicPr>
          <p:cNvPr id="3080" name="Picture 8" descr="E:\фото 2021-2022\WhatsApp Image 2021-10-20 at 22.08.37 (1).jpe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43306" y="4357694"/>
            <a:ext cx="3929090" cy="221011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4000">
        <p14:prism isInverted="1"/>
      </p:transition>
    </mc:Choice>
    <mc:Fallback xmlns="">
      <p:transition spd="slow" advTm="2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8546" y="-55609"/>
            <a:ext cx="8653054" cy="1351009"/>
          </a:xfrm>
        </p:spPr>
        <p:txBody>
          <a:bodyPr>
            <a:normAutofit/>
          </a:bodyPr>
          <a:lstStyle/>
          <a:p>
            <a:pPr algn="ctr"/>
            <a:r>
              <a:rPr lang="ru-RU" sz="30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Сотрудничаем</a:t>
            </a:r>
            <a:endParaRPr lang="ru-RU" sz="30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комп\Downloads\WhatsApp Image 2022-02-25 at 17.44.12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142984"/>
            <a:ext cx="2857519" cy="2143140"/>
          </a:xfrm>
          <a:prstGeom prst="rect">
            <a:avLst/>
          </a:prstGeom>
          <a:noFill/>
        </p:spPr>
      </p:pic>
      <p:pic>
        <p:nvPicPr>
          <p:cNvPr id="4103" name="Picture 7" descr="E:\фото 2020-2021 уч год\WhatsApp Image 2021-02-10 at 17.15.34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43240" y="2714620"/>
            <a:ext cx="2724133" cy="2043100"/>
          </a:xfrm>
          <a:prstGeom prst="rect">
            <a:avLst/>
          </a:prstGeom>
          <a:noFill/>
        </p:spPr>
      </p:pic>
      <p:pic>
        <p:nvPicPr>
          <p:cNvPr id="4104" name="Picture 8" descr="E:\фото 2021-2022\библиотека и музей\WhatsApp Image 2021-09-22 at 16.34.01 (27)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99779" y="4509120"/>
            <a:ext cx="2762259" cy="2071694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3571868" y="1714488"/>
            <a:ext cx="435771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МЦ «</a:t>
            </a:r>
            <a:r>
              <a:rPr lang="ru-RU" sz="32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Мизгел</a:t>
            </a:r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»</a:t>
            </a:r>
            <a:endParaRPr lang="ru-RU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10800000" flipV="1">
            <a:off x="6143636" y="3357562"/>
            <a:ext cx="242889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ГУИРЦ</a:t>
            </a:r>
            <a:endParaRPr lang="ru-RU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10800000" flipV="1">
            <a:off x="-6158" y="5084826"/>
            <a:ext cx="6007370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МБУК</a:t>
            </a:r>
          </a:p>
          <a:p>
            <a:pPr algn="ctr"/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«Центральная библиотека»</a:t>
            </a:r>
            <a:endParaRPr lang="ru-RU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4000">
        <p14:prism isInverted="1"/>
      </p:transition>
    </mc:Choice>
    <mc:Fallback xmlns="">
      <p:transition spd="slow" advTm="2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8546" y="-55609"/>
            <a:ext cx="8653054" cy="1351009"/>
          </a:xfrm>
        </p:spPr>
        <p:txBody>
          <a:bodyPr>
            <a:normAutofit/>
          </a:bodyPr>
          <a:lstStyle/>
          <a:p>
            <a:pPr algn="ctr"/>
            <a:r>
              <a:rPr lang="ru-RU" sz="30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Сотрудничаем</a:t>
            </a:r>
            <a:endParaRPr lang="ru-RU" sz="30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9" name="Picture 3" descr="C:\Users\комп\Desktop\фото 2021-2022\Соц защита\WhatsApp Image 2021-11-21 at 17.41.55 (7).jpe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1232496"/>
            <a:ext cx="3333773" cy="2500330"/>
          </a:xfrm>
          <a:prstGeom prst="rect">
            <a:avLst/>
          </a:prstGeom>
          <a:noFill/>
        </p:spPr>
      </p:pic>
      <p:pic>
        <p:nvPicPr>
          <p:cNvPr id="4100" name="Picture 4" descr="C:\Users\комп\Downloads\WhatsApp Image 2022-02-26 at 10.00.52.jpe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43240" y="4000504"/>
            <a:ext cx="2857520" cy="2618162"/>
          </a:xfrm>
          <a:prstGeom prst="rect">
            <a:avLst/>
          </a:prstGeom>
          <a:noFill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0112" y="1275934"/>
            <a:ext cx="3275856" cy="2456892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628672" y="4436156"/>
            <a:ext cx="148368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sz="3200" dirty="0">
              <a:ln w="0"/>
              <a:solidFill>
                <a:srgbClr val="0F6FC6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10800000" flipV="1">
            <a:off x="214282" y="4164416"/>
            <a:ext cx="278608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ОСЗ МТЗСЗ РТ</a:t>
            </a:r>
            <a:endParaRPr lang="ru-RU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868826" y="1928802"/>
            <a:ext cx="140634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РДК</a:t>
            </a:r>
            <a:endParaRPr lang="ru-RU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10800000" flipV="1">
            <a:off x="6643702" y="4059941"/>
            <a:ext cx="221457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ДШИ</a:t>
            </a:r>
            <a:endParaRPr lang="ru-RU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86265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4000">
        <p14:prism isInverted="1"/>
      </p:transition>
    </mc:Choice>
    <mc:Fallback xmlns="">
      <p:transition spd="slow" advTm="2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332656"/>
            <a:ext cx="8686800" cy="962744"/>
          </a:xfrm>
        </p:spPr>
        <p:txBody>
          <a:bodyPr>
            <a:normAutofit/>
          </a:bodyPr>
          <a:lstStyle/>
          <a:p>
            <a:pPr algn="ctr"/>
            <a:r>
              <a:rPr lang="ru-RU" sz="30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Режим работы</a:t>
            </a:r>
            <a:endParaRPr lang="ru-RU" sz="30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ru-RU" sz="28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работает в одну смену в режиме </a:t>
            </a:r>
          </a:p>
          <a:p>
            <a:pPr>
              <a:buNone/>
            </a:pPr>
            <a:r>
              <a:rPr lang="ru-RU" sz="28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8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-дневной рабочей недели.  	Продолжительность учебного года в 1 классе – 33 недель, во 2 – 8 классах - 35 учебных недель, в 9 классе - 34 учебных недели. </a:t>
            </a:r>
          </a:p>
          <a:p>
            <a:pPr>
              <a:buNone/>
            </a:pPr>
            <a:r>
              <a:rPr lang="ru-RU" sz="28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Продолжительность каникул в летний период не менее 12 недель, в течение учебного года – 30 календарных дней.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6" name="Picture 2" descr="C:\Users\Юрист\Desktop\1000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4880" y="69957"/>
            <a:ext cx="517922" cy="951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C:\Users\Юрист\Desktop\1000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4679"/>
            <a:ext cx="1064419" cy="51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 descr="C:\Users\Юрист\Desktop\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5600" y="5790665"/>
            <a:ext cx="725090" cy="672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7835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4000">
        <p14:prism isInverted="1"/>
      </p:transition>
    </mc:Choice>
    <mc:Fallback xmlns="">
      <p:transition spd="slow" advTm="2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8546" y="-55609"/>
            <a:ext cx="8653054" cy="1351009"/>
          </a:xfrm>
        </p:spPr>
        <p:txBody>
          <a:bodyPr>
            <a:normAutofit/>
          </a:bodyPr>
          <a:lstStyle/>
          <a:p>
            <a:pPr algn="ctr"/>
            <a:r>
              <a:rPr lang="ru-RU" sz="30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летнего отдыха детей</a:t>
            </a:r>
            <a:br>
              <a:rPr lang="ru-RU" sz="30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 «</a:t>
            </a:r>
            <a:r>
              <a:rPr lang="ru-RU" sz="3000" b="1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Шифа</a:t>
            </a:r>
            <a:r>
              <a:rPr lang="ru-RU" sz="30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30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		</a:t>
            </a:r>
            <a:endParaRPr lang="ru-RU" dirty="0"/>
          </a:p>
        </p:txBody>
      </p:sp>
      <p:pic>
        <p:nvPicPr>
          <p:cNvPr id="8" name="Рисунок 7" descr="C:\Users\Администратор.ZAM02\Desktop\ДОЛ Шифа 2021\фото и видеоматериалы\IMG_20210616_174830_638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28992" y="1214422"/>
            <a:ext cx="2232248" cy="26760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 descr="C:\Users\Администратор.ZAM02\Desktop\ДОЛ Шифа 2021\фото и видеоматериалы\IMG_20210617_190904_815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86446" y="1214422"/>
            <a:ext cx="3143272" cy="25003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Рисунок 11" descr="C:\Users\Администратор.ZAM02\Desktop\ДОЛ Шифа 2021\фото и видеоматериалы\IMG-20210617-WA0040.jp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596" y="1214422"/>
            <a:ext cx="2857520" cy="25003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" name="Объект 7" descr="E:\ДОЛ Шифа 2021\фото и видеоматериалы\WhatsApp Image 2021-06-21 at 19.32.06 (3).jpeg"/>
          <p:cNvPicPr>
            <a:picLocks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8662" y="4000504"/>
            <a:ext cx="4334730" cy="25003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Рисунок 15" descr="C:\Users\Администратор.ZAM02\Desktop\ДОЛ Шифа 2021\фото и видеоматериалы\IMG-20210617-WA0082.jpg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72198" y="4000504"/>
            <a:ext cx="2160240" cy="23451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444786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4000">
        <p14:prism isInverted="1"/>
      </p:transition>
    </mc:Choice>
    <mc:Fallback xmlns="">
      <p:transition spd="slow" advTm="2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8546" y="-55609"/>
            <a:ext cx="8653054" cy="1351009"/>
          </a:xfrm>
        </p:spPr>
        <p:txBody>
          <a:bodyPr>
            <a:normAutofit/>
          </a:bodyPr>
          <a:lstStyle/>
          <a:p>
            <a:pPr algn="ctr"/>
            <a:r>
              <a:rPr lang="ru-RU" sz="30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 психологической разгрузки</a:t>
            </a:r>
            <a:endParaRPr lang="ru-RU" sz="30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3" name="Picture 3" descr="C:\Users\комп\Downloads\WhatsApp Image 2022-03-01 at 08.20.42.jpe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282" y="1214422"/>
            <a:ext cx="2999875" cy="1928826"/>
          </a:xfrm>
          <a:prstGeom prst="rect">
            <a:avLst/>
          </a:prstGeom>
          <a:noFill/>
        </p:spPr>
      </p:pic>
      <p:pic>
        <p:nvPicPr>
          <p:cNvPr id="5124" name="Picture 4" descr="C:\Users\комп\Downloads\WhatsApp Image 2022-02-28 at 21.54.55.jpe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8" y="3643314"/>
            <a:ext cx="1930710" cy="2794001"/>
          </a:xfrm>
          <a:prstGeom prst="rect">
            <a:avLst/>
          </a:prstGeom>
          <a:noFill/>
        </p:spPr>
      </p:pic>
      <p:pic>
        <p:nvPicPr>
          <p:cNvPr id="5125" name="Picture 5" descr="C:\Users\комп\Downloads\WhatsApp Image 2022-03-01 at 08.22.55.jpe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71736" y="3714752"/>
            <a:ext cx="1500198" cy="2667019"/>
          </a:xfrm>
          <a:prstGeom prst="rect">
            <a:avLst/>
          </a:prstGeom>
          <a:noFill/>
        </p:spPr>
      </p:pic>
      <p:pic>
        <p:nvPicPr>
          <p:cNvPr id="5126" name="Picture 6" descr="C:\Users\комп\Downloads\WhatsApp Image 2022-03-01 at 16.09.19.jpe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57950" y="1142984"/>
            <a:ext cx="2420794" cy="2214578"/>
          </a:xfrm>
          <a:prstGeom prst="rect">
            <a:avLst/>
          </a:prstGeom>
          <a:noFill/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8992" y="1142984"/>
            <a:ext cx="2704545" cy="2143140"/>
          </a:xfrm>
          <a:prstGeom prst="rect">
            <a:avLst/>
          </a:prstGeom>
        </p:spPr>
      </p:pic>
      <p:pic>
        <p:nvPicPr>
          <p:cNvPr id="17" name="Picture 2" descr="C:\Users\Администратор\Desktop\20211118_144134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9124" y="3714752"/>
            <a:ext cx="2143108" cy="2857478"/>
          </a:xfrm>
          <a:prstGeom prst="rect">
            <a:avLst/>
          </a:prstGeom>
          <a:noFill/>
        </p:spPr>
      </p:pic>
      <p:pic>
        <p:nvPicPr>
          <p:cNvPr id="18" name="Picture 2" descr="C:\Users\Администратор\Desktop\20211118_143758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00892" y="3714752"/>
            <a:ext cx="1639324" cy="27397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44786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4000">
        <p14:prism isInverted="1"/>
      </p:transition>
    </mc:Choice>
    <mc:Fallback xmlns="">
      <p:transition spd="slow" advTm="2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332656"/>
            <a:ext cx="8884096" cy="864096"/>
          </a:xfrm>
        </p:spPr>
        <p:txBody>
          <a:bodyPr>
            <a:noAutofit/>
          </a:bodyPr>
          <a:lstStyle/>
          <a:p>
            <a:pPr algn="ctr"/>
            <a:r>
              <a:rPr lang="ru-RU" sz="30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Программы, проекты, конкурсы, гранты, в которых планируем принять участие</a:t>
            </a:r>
            <a:endParaRPr lang="ru-RU" sz="30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683891"/>
            <a:ext cx="86868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accent1"/>
                </a:solidFill>
              </a:rPr>
              <a:t>- </a:t>
            </a:r>
            <a:r>
              <a:rPr lang="en-US" dirty="0" smtClean="0">
                <a:solidFill>
                  <a:schemeClr val="accent1"/>
                </a:solidFill>
              </a:rPr>
              <a:t>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лучшей подготовке общеобразовательных организаций,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детских домов к </a:t>
            </a:r>
            <a:r>
              <a:rPr lang="ru-RU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новому 2022-2023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учебному году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«Лучший по профессии»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Лучший педагог общеобразовательного учреждения для детей с ограниченными возможностями здоровья» </a:t>
            </a:r>
            <a:endParaRPr lang="ru-RU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ru-RU" dirty="0" smtClean="0"/>
          </a:p>
          <a:p>
            <a:pPr>
              <a:buFontTx/>
              <a:buChar char="-"/>
            </a:pPr>
            <a:endParaRPr lang="ru-RU" dirty="0"/>
          </a:p>
          <a:p>
            <a:pPr>
              <a:buFontTx/>
              <a:buChar char="-"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4" name="Picture 2" descr="C:\Users\Юрист\Desktop\1000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3678" y="60207"/>
            <a:ext cx="517922" cy="951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C:\Users\Юрист\Desktop\1000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599" y="493595"/>
            <a:ext cx="1064419" cy="51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C:\Users\Юрист\Desktop\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0094" y="6170518"/>
            <a:ext cx="725090" cy="672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1740" y="1080101"/>
            <a:ext cx="8686800" cy="4123928"/>
          </a:xfrm>
        </p:spPr>
        <p:txBody>
          <a:bodyPr>
            <a:normAutofit/>
          </a:bodyPr>
          <a:lstStyle/>
          <a:p>
            <a:pPr algn="ctr"/>
            <a:r>
              <a:rPr lang="ru-RU" sz="8000" dirty="0" smtClean="0"/>
              <a:t>Спасибо </a:t>
            </a:r>
            <a:br>
              <a:rPr lang="ru-RU" sz="8000" dirty="0" smtClean="0"/>
            </a:br>
            <a:r>
              <a:rPr lang="ru-RU" sz="8000" dirty="0" smtClean="0"/>
              <a:t>за внимание!!!</a:t>
            </a:r>
            <a:endParaRPr lang="ru-RU" sz="8000" dirty="0"/>
          </a:p>
        </p:txBody>
      </p:sp>
      <p:pic>
        <p:nvPicPr>
          <p:cNvPr id="4" name="Picture 2" descr="C:\Users\Юрист\Desktop\1000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0618" y="62148"/>
            <a:ext cx="517922" cy="951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C:\Users\Юрист\Desktop\1000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917" y="198239"/>
            <a:ext cx="1064419" cy="51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C:\Users\Юрист\Desktop\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8910" y="6185297"/>
            <a:ext cx="725090" cy="672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4000">
        <p14:prism isInverted="1"/>
      </p:transition>
    </mc:Choice>
    <mc:Fallback xmlns="">
      <p:transition spd="slow" advTm="2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792088"/>
          </a:xfrm>
        </p:spPr>
        <p:txBody>
          <a:bodyPr>
            <a:noAutofit/>
          </a:bodyPr>
          <a:lstStyle/>
          <a:p>
            <a:pPr algn="ctr"/>
            <a:r>
              <a:rPr lang="ru-RU" sz="30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Учебно-материальная база, благоустройство и оснащенность.</a:t>
            </a:r>
            <a:endParaRPr lang="ru-RU" sz="30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accent1"/>
                </a:solidFill>
              </a:rPr>
              <a:t>   </a:t>
            </a:r>
            <a:r>
              <a:rPr lang="ru-RU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Учебные кабинеты – 9</a:t>
            </a:r>
          </a:p>
          <a:p>
            <a:pPr>
              <a:buNone/>
            </a:pPr>
            <a:r>
              <a:rPr lang="ru-RU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Компьютерный класс – 1</a:t>
            </a:r>
          </a:p>
          <a:p>
            <a:pPr>
              <a:buNone/>
            </a:pPr>
            <a:r>
              <a:rPr lang="ru-RU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Швейная и столярная мастерские – 2</a:t>
            </a:r>
          </a:p>
          <a:p>
            <a:pPr>
              <a:buNone/>
            </a:pPr>
            <a:r>
              <a:rPr lang="ru-RU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 домоводства</a:t>
            </a:r>
          </a:p>
          <a:p>
            <a:pPr>
              <a:buNone/>
            </a:pPr>
            <a:r>
              <a:rPr lang="ru-RU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Медицинский блок </a:t>
            </a:r>
          </a:p>
          <a:p>
            <a:pPr>
              <a:buNone/>
            </a:pPr>
            <a:r>
              <a:rPr lang="ru-RU" sz="28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Спортзал – 1 </a:t>
            </a:r>
          </a:p>
          <a:p>
            <a:pPr>
              <a:buNone/>
            </a:pPr>
            <a:r>
              <a:rPr lang="ru-RU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Актовый зал на 200 мест</a:t>
            </a:r>
          </a:p>
          <a:p>
            <a:pPr>
              <a:buNone/>
            </a:pPr>
            <a:r>
              <a:rPr lang="ru-RU" sz="28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Столовая на 60 мест</a:t>
            </a:r>
          </a:p>
          <a:p>
            <a:pPr>
              <a:buNone/>
            </a:pPr>
            <a:r>
              <a:rPr lang="ru-RU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Спальный корпус</a:t>
            </a:r>
          </a:p>
          <a:p>
            <a:pPr>
              <a:buNone/>
            </a:pPr>
            <a:r>
              <a:rPr lang="ru-RU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Рабочие места учащихся и учителей оборудованы с учетом санитарно – гигиенических норм.</a:t>
            </a:r>
          </a:p>
          <a:p>
            <a:pPr>
              <a:buNone/>
            </a:pPr>
            <a:r>
              <a:rPr lang="ru-RU" sz="28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Земельный участок площадью  -</a:t>
            </a:r>
            <a:r>
              <a:rPr lang="en-US" sz="28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52043</a:t>
            </a:r>
            <a:r>
              <a:rPr lang="ru-RU" sz="28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кв. м.</a:t>
            </a:r>
          </a:p>
          <a:p>
            <a:pPr>
              <a:buNone/>
            </a:pPr>
            <a:r>
              <a:rPr lang="ru-RU" sz="2800" b="1" dirty="0" smtClean="0">
                <a:solidFill>
                  <a:schemeClr val="accent1"/>
                </a:solidFill>
              </a:rPr>
              <a:t>    </a:t>
            </a:r>
            <a:endParaRPr lang="ru-RU" sz="28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C:\Users\Юрист\Desktop\1000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2639" y="28049"/>
            <a:ext cx="517922" cy="951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C:\Users\Юрист\Desktop\1000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389"/>
            <a:ext cx="1064419" cy="51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 descr="C:\Users\Юрист\Desktop\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5600" y="5790665"/>
            <a:ext cx="725090" cy="672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7625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4000">
        <p14:prism isInverted="1"/>
      </p:transition>
    </mc:Choice>
    <mc:Fallback xmlns="">
      <p:transition spd="slow" advTm="2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Руководство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363088"/>
            <a:ext cx="8686800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Директор школы-интернат -</a:t>
            </a:r>
          </a:p>
          <a:p>
            <a:pPr marL="0" indent="0">
              <a:buNone/>
            </a:pPr>
            <a:r>
              <a:rPr lang="ru-RU" dirty="0" smtClean="0"/>
              <a:t>		Ильшат </a:t>
            </a:r>
            <a:r>
              <a:rPr lang="ru-RU" dirty="0" err="1" smtClean="0"/>
              <a:t>Рафисович</a:t>
            </a:r>
            <a:r>
              <a:rPr lang="ru-RU" dirty="0" smtClean="0"/>
              <a:t> Хабибуллин</a:t>
            </a:r>
          </a:p>
          <a:p>
            <a:pPr marL="0" indent="0">
              <a:buNone/>
            </a:pPr>
            <a:r>
              <a:rPr lang="ru-RU" dirty="0" smtClean="0"/>
              <a:t>Заместитель директора по УР –</a:t>
            </a:r>
          </a:p>
          <a:p>
            <a:pPr marL="0" indent="0">
              <a:buNone/>
            </a:pPr>
            <a:r>
              <a:rPr lang="ru-RU" dirty="0" smtClean="0"/>
              <a:t>		Дамира </a:t>
            </a:r>
            <a:r>
              <a:rPr lang="ru-RU" dirty="0" err="1" smtClean="0"/>
              <a:t>Ахтамовна</a:t>
            </a:r>
            <a:r>
              <a:rPr lang="ru-RU" dirty="0" smtClean="0"/>
              <a:t> </a:t>
            </a:r>
            <a:r>
              <a:rPr lang="ru-RU" dirty="0" err="1" smtClean="0"/>
              <a:t>Гилязева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Заместитель директора по ВР –</a:t>
            </a:r>
          </a:p>
          <a:p>
            <a:pPr marL="0" indent="0">
              <a:buNone/>
            </a:pPr>
            <a:r>
              <a:rPr lang="ru-RU" dirty="0" smtClean="0"/>
              <a:t>		</a:t>
            </a:r>
            <a:r>
              <a:rPr lang="ru-RU" dirty="0" err="1" smtClean="0"/>
              <a:t>Гульназ</a:t>
            </a:r>
            <a:r>
              <a:rPr lang="ru-RU" dirty="0" smtClean="0"/>
              <a:t> </a:t>
            </a:r>
            <a:r>
              <a:rPr lang="ru-RU" dirty="0" err="1" smtClean="0"/>
              <a:t>Валериянтовна</a:t>
            </a:r>
            <a:r>
              <a:rPr lang="ru-RU" dirty="0" smtClean="0"/>
              <a:t> Ахметова</a:t>
            </a:r>
          </a:p>
          <a:p>
            <a:pPr marL="0" indent="0">
              <a:buNone/>
            </a:pPr>
            <a:r>
              <a:rPr lang="ru-RU" dirty="0"/>
              <a:t>Заместитель директора </a:t>
            </a:r>
            <a:r>
              <a:rPr lang="ru-RU" dirty="0" smtClean="0"/>
              <a:t>по АХР – </a:t>
            </a:r>
          </a:p>
          <a:p>
            <a:pPr marL="0" indent="0">
              <a:buNone/>
            </a:pPr>
            <a:r>
              <a:rPr lang="ru-RU" dirty="0" smtClean="0"/>
              <a:t>		</a:t>
            </a:r>
            <a:r>
              <a:rPr lang="ru-RU" dirty="0" err="1" smtClean="0"/>
              <a:t>Разиля</a:t>
            </a:r>
            <a:r>
              <a:rPr lang="ru-RU" dirty="0" smtClean="0"/>
              <a:t> </a:t>
            </a:r>
            <a:r>
              <a:rPr lang="ru-RU" dirty="0" err="1" smtClean="0"/>
              <a:t>Загитовна</a:t>
            </a:r>
            <a:r>
              <a:rPr lang="ru-RU" dirty="0" smtClean="0"/>
              <a:t> Гилметдинова</a:t>
            </a:r>
            <a:endParaRPr lang="ru-RU" dirty="0"/>
          </a:p>
        </p:txBody>
      </p:sp>
      <p:pic>
        <p:nvPicPr>
          <p:cNvPr id="6" name="Picture 2" descr="C:\Users\Юрист\Desktop\1000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8533" y="65518"/>
            <a:ext cx="517922" cy="951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C:\Users\Юрист\Desktop\1000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72" y="68858"/>
            <a:ext cx="1064419" cy="51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 descr="C:\Users\Юрист\Desktop\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5600" y="5790665"/>
            <a:ext cx="725090" cy="672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4734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4000">
        <p14:prism isInverted="1"/>
      </p:transition>
    </mc:Choice>
    <mc:Fallback xmlns="">
      <p:transition spd="slow" advTm="2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0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Кадровый состав</a:t>
            </a:r>
            <a:endParaRPr lang="ru-RU" sz="30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988578"/>
              </p:ext>
            </p:extLst>
          </p:nvPr>
        </p:nvGraphicFramePr>
        <p:xfrm>
          <a:off x="1259632" y="1196752"/>
          <a:ext cx="6525172" cy="37856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637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74626">
                  <a:extLst>
                    <a:ext uri="{9D8B030D-6E8A-4147-A177-3AD203B41FA5}">
                      <a16:colId xmlns="" xmlns:a16="http://schemas.microsoft.com/office/drawing/2014/main" val="665024967"/>
                    </a:ext>
                  </a:extLst>
                </a:gridCol>
                <a:gridCol w="1337088">
                  <a:extLst>
                    <a:ext uri="{9D8B030D-6E8A-4147-A177-3AD203B41FA5}">
                      <a16:colId xmlns="" xmlns:a16="http://schemas.microsoft.com/office/drawing/2014/main" val="1815060368"/>
                    </a:ext>
                  </a:extLst>
                </a:gridCol>
                <a:gridCol w="1337088">
                  <a:extLst>
                    <a:ext uri="{9D8B030D-6E8A-4147-A177-3AD203B41FA5}">
                      <a16:colId xmlns="" xmlns:a16="http://schemas.microsoft.com/office/drawing/2014/main" val="1283131010"/>
                    </a:ext>
                  </a:extLst>
                </a:gridCol>
              </a:tblGrid>
              <a:tr h="282342">
                <a:tc>
                  <a:txBody>
                    <a:bodyPr/>
                    <a:lstStyle/>
                    <a:p>
                      <a:pPr indent="449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ru-RU" sz="18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19</a:t>
                      </a:r>
                      <a:r>
                        <a:rPr lang="en-US" sz="18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-20</a:t>
                      </a:r>
                      <a:r>
                        <a:rPr lang="ru-RU" sz="18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20</a:t>
                      </a:r>
                      <a:endParaRPr lang="ru-RU" sz="18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ru-RU" sz="18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en-US" sz="18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-20</a:t>
                      </a:r>
                      <a:r>
                        <a:rPr lang="ru-RU" sz="18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21</a:t>
                      </a:r>
                      <a:endParaRPr lang="ru-RU" sz="18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2021-2022</a:t>
                      </a:r>
                      <a:endParaRPr lang="ru-RU" sz="18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83737">
                <a:tc>
                  <a:txBody>
                    <a:bodyPr/>
                    <a:lstStyle/>
                    <a:p>
                      <a:pPr indent="449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Всего педагогов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49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Calibri"/>
                          <a:ea typeface="Calibri"/>
                          <a:cs typeface="Times New Roman"/>
                        </a:rPr>
                        <a:t>30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31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31</a:t>
                      </a:r>
                      <a:endParaRPr lang="ru-RU"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82342">
                <a:tc>
                  <a:txBody>
                    <a:bodyPr/>
                    <a:lstStyle/>
                    <a:p>
                      <a:pPr indent="449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в т.ч. 1-4 классы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49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</a:t>
                      </a:r>
                      <a:endParaRPr lang="ru-RU" sz="18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82342">
                <a:tc>
                  <a:txBody>
                    <a:bodyPr/>
                    <a:lstStyle/>
                    <a:p>
                      <a:pPr indent="449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         5-9 классы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49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17</a:t>
                      </a:r>
                      <a:endParaRPr lang="ru-RU" sz="18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15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16</a:t>
                      </a:r>
                      <a:endParaRPr lang="ru-RU"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83737">
                <a:tc>
                  <a:txBody>
                    <a:bodyPr/>
                    <a:lstStyle/>
                    <a:p>
                      <a:pPr indent="449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воспитатели</a:t>
                      </a:r>
                      <a:endParaRPr lang="ru-RU" sz="18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49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10</a:t>
                      </a:r>
                      <a:endParaRPr lang="ru-RU" sz="18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12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11</a:t>
                      </a:r>
                      <a:endParaRPr lang="ru-RU"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4174272051"/>
                  </a:ext>
                </a:extLst>
              </a:tr>
              <a:tr h="11867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Педагогов с высшим дефектологическим </a:t>
                      </a: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образованием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(кол-во/%)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26/87%</a:t>
                      </a:r>
                      <a:endParaRPr lang="ru-RU" sz="18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27/87%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28/90%</a:t>
                      </a:r>
                      <a:endParaRPr lang="ru-RU"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111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Среднее профессиональное (кол-во/%)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4/13%</a:t>
                      </a:r>
                      <a:endParaRPr lang="ru-RU" sz="18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4/13%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3/10%</a:t>
                      </a:r>
                    </a:p>
                    <a:p>
                      <a:pPr algn="ctr"/>
                      <a:endParaRPr lang="ru-RU"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5" name="Содержимое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38877213"/>
              </p:ext>
            </p:extLst>
          </p:nvPr>
        </p:nvGraphicFramePr>
        <p:xfrm>
          <a:off x="399728" y="5157192"/>
          <a:ext cx="8496944" cy="15841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8091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91603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96044">
                <a:tc>
                  <a:txBody>
                    <a:bodyPr/>
                    <a:lstStyle/>
                    <a:p>
                      <a:pPr indent="449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Квалификационная категория, разряд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49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Человек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96044">
                <a:tc>
                  <a:txBody>
                    <a:bodyPr/>
                    <a:lstStyle/>
                    <a:p>
                      <a:pPr indent="449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Высшая квалификационная категория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49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96044">
                <a:tc>
                  <a:txBody>
                    <a:bodyPr/>
                    <a:lstStyle/>
                    <a:p>
                      <a:pPr indent="449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I-я квалификационная категория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49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24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96044">
                <a:tc>
                  <a:txBody>
                    <a:bodyPr/>
                    <a:lstStyle/>
                    <a:p>
                      <a:pPr indent="449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Соответствие занимаемой должности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49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" name="Picture 2" descr="C:\Users\Юрист\Desktop\1000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9217" y="40817"/>
            <a:ext cx="517922" cy="951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C:\Users\Юрист\Desktop\1000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2" y="110827"/>
            <a:ext cx="1064419" cy="51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227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4000">
        <p14:prism isInverted="1"/>
      </p:transition>
    </mc:Choice>
    <mc:Fallback xmlns="">
      <p:transition spd="slow" advTm="2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316173"/>
            <a:ext cx="8686800" cy="51845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Курсы повышения квалификации – 2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республиканских семинарах – 8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открытых уроков – 15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Награды педагогов (грамоты, благодарственные письма) – 5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профессиональных конкурсах – 2, 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них призовые -1.</a:t>
            </a: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C:\Users\Юрист\Desktop\1000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8205" y="23738"/>
            <a:ext cx="517922" cy="951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C:\Users\Юрист\Desktop\1000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3186"/>
            <a:ext cx="1064419" cy="51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 descr="C:\Users\Юрист\Desktop\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2217" y="6168954"/>
            <a:ext cx="725090" cy="672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6003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4000">
        <p14:prism isInverted="1"/>
      </p:transition>
    </mc:Choice>
    <mc:Fallback xmlns="">
      <p:transition spd="slow" advTm="2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00B050"/>
                </a:solidFill>
                <a:latin typeface="Palatino Linotype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rgbClr val="00B050"/>
                </a:solidFill>
                <a:latin typeface="Palatino Linotype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Результаты </a:t>
            </a:r>
            <a:b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деятельности учителей</a:t>
            </a:r>
            <a:r>
              <a:rPr lang="ru-RU" b="1" dirty="0" smtClean="0">
                <a:solidFill>
                  <a:srgbClr val="00B050"/>
                </a:solidFill>
                <a:latin typeface="Palatino Linotype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B050"/>
                </a:solidFill>
                <a:latin typeface="Palatino Linotype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1026" name="Picture 2" descr="C:\Users\комп\Downloads\WhatsApp Image 2022-02-26 at 16.08.35.jpe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57554" y="1785926"/>
            <a:ext cx="2474935" cy="3500462"/>
          </a:xfrm>
          <a:prstGeom prst="rect">
            <a:avLst/>
          </a:prstGeom>
          <a:noFill/>
        </p:spPr>
      </p:pic>
      <p:pic>
        <p:nvPicPr>
          <p:cNvPr id="1027" name="Picture 3" descr="C:\Users\комп\Downloads\WhatsApp Image 2022-02-26 at 16.08.34.jpe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43636" y="1857364"/>
            <a:ext cx="2580341" cy="3429024"/>
          </a:xfrm>
          <a:prstGeom prst="rect">
            <a:avLst/>
          </a:prstGeom>
          <a:noFill/>
        </p:spPr>
      </p:pic>
      <p:pic>
        <p:nvPicPr>
          <p:cNvPr id="2" name="Picture 2" descr="C:\Users\комп\Downloads\WhatsApp Image 2022-03-01 at 08.51.41.jpe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472" y="1785926"/>
            <a:ext cx="2544978" cy="35719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31318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4000">
        <p14:prism isInverted="1"/>
      </p:transition>
    </mc:Choice>
    <mc:Fallback xmlns="">
      <p:transition spd="slow" advTm="2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00B050"/>
                </a:solidFill>
                <a:latin typeface="Palatino Linotype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rgbClr val="00B050"/>
                </a:solidFill>
                <a:latin typeface="Palatino Linotype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Результаты </a:t>
            </a:r>
            <a:b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деятельности учителей</a:t>
            </a:r>
            <a:r>
              <a:rPr lang="ru-RU" b="1" dirty="0" smtClean="0">
                <a:solidFill>
                  <a:srgbClr val="00B050"/>
                </a:solidFill>
                <a:latin typeface="Palatino Linotype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B050"/>
                </a:solidFill>
                <a:latin typeface="Palatino Linotype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2050" name="Picture 2" descr="C:\Users\комп\Downloads\WhatsApp Image 2022-03-01 at 08.51.41 (1).jpe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034" y="1071546"/>
            <a:ext cx="2232219" cy="3143272"/>
          </a:xfrm>
          <a:prstGeom prst="rect">
            <a:avLst/>
          </a:prstGeom>
          <a:noFill/>
        </p:spPr>
      </p:pic>
      <p:pic>
        <p:nvPicPr>
          <p:cNvPr id="2051" name="Picture 3" descr="C:\Users\комп\Downloads\WhatsApp Image 2022-03-01 at 07.55.45.jpe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00430" y="1071546"/>
            <a:ext cx="2286016" cy="3184005"/>
          </a:xfrm>
          <a:prstGeom prst="rect">
            <a:avLst/>
          </a:prstGeom>
          <a:noFill/>
        </p:spPr>
      </p:pic>
      <p:pic>
        <p:nvPicPr>
          <p:cNvPr id="2053" name="Picture 5" descr="C:\Users\комп\Downloads\WhatsApp Image 2022-03-01 at 07.59.02.jpe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57950" y="1142984"/>
            <a:ext cx="2227080" cy="3071834"/>
          </a:xfrm>
          <a:prstGeom prst="rect">
            <a:avLst/>
          </a:prstGeom>
          <a:noFill/>
        </p:spPr>
      </p:pic>
      <p:pic>
        <p:nvPicPr>
          <p:cNvPr id="2054" name="Picture 6" descr="C:\Users\комп\Downloads\WhatsApp Image 2022-03-01 at 07.59.05.jpe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786" y="4357694"/>
            <a:ext cx="3167042" cy="2308477"/>
          </a:xfrm>
          <a:prstGeom prst="rect">
            <a:avLst/>
          </a:prstGeom>
          <a:noFill/>
        </p:spPr>
      </p:pic>
      <p:pic>
        <p:nvPicPr>
          <p:cNvPr id="2056" name="Picture 8" descr="C:\Users\комп\Downloads\WhatsApp Image 2022-03-01 at 15.51.56.jpe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5145631" y="4069815"/>
            <a:ext cx="2138048" cy="28566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31318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4000">
        <p14:prism isInverted="1"/>
      </p:transition>
    </mc:Choice>
    <mc:Fallback xmlns="">
      <p:transition spd="slow" advTm="2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4036</TotalTime>
  <Words>612</Words>
  <Application>Microsoft Office PowerPoint</Application>
  <PresentationFormat>Экран (4:3)</PresentationFormat>
  <Paragraphs>258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Трек</vt:lpstr>
      <vt:lpstr>Презентация PowerPoint</vt:lpstr>
      <vt:lpstr>Презентация PowerPoint</vt:lpstr>
      <vt:lpstr>Режим работы</vt:lpstr>
      <vt:lpstr>Учебно-материальная база, благоустройство и оснащенность.</vt:lpstr>
      <vt:lpstr>Руководство</vt:lpstr>
      <vt:lpstr>Кадровый состав</vt:lpstr>
      <vt:lpstr>Презентация PowerPoint</vt:lpstr>
      <vt:lpstr> Результаты  деятельности учителей </vt:lpstr>
      <vt:lpstr> Результаты  деятельности учителей </vt:lpstr>
      <vt:lpstr> муниципальный проект  педагогов «Аулак өй» </vt:lpstr>
      <vt:lpstr>Комплектование контингента обучающихся производится в соответствии с уставом школы</vt:lpstr>
      <vt:lpstr>Динамика численности обучающихся     </vt:lpstr>
      <vt:lpstr>Презентация PowerPoint</vt:lpstr>
      <vt:lpstr>Презентация PowerPoint</vt:lpstr>
      <vt:lpstr>Презентация PowerPoint</vt:lpstr>
      <vt:lpstr>Презентация PowerPoint</vt:lpstr>
      <vt:lpstr>Качество знаний обучающихся</vt:lpstr>
      <vt:lpstr>Презентация PowerPoint</vt:lpstr>
      <vt:lpstr>Трудоустройство выпускников</vt:lpstr>
      <vt:lpstr>Количество проверок  юридического лица</vt:lpstr>
      <vt:lpstr>Результаты участия в конкурсах </vt:lpstr>
      <vt:lpstr> Результаты  деятельности учащихся </vt:lpstr>
      <vt:lpstr>  Мероприятия в онлайн и в дистанционном формате  </vt:lpstr>
      <vt:lpstr>Презентация PowerPoint</vt:lpstr>
      <vt:lpstr> результаты Профессиональных конкурсов </vt:lpstr>
      <vt:lpstr>по программе «Ремонт подъездных путей от автомобильных дорог общего пользования до учреждений отдыха и оздоровления детей и молодежи» сделан ремонт дороги до ДОЛ «Шифа».</vt:lpstr>
      <vt:lpstr>Муниципальный проект  «Мөслим егете ,мөслим кызы»</vt:lpstr>
      <vt:lpstr>Мы Сотрудничаем</vt:lpstr>
      <vt:lpstr>Мы Сотрудничаем</vt:lpstr>
      <vt:lpstr>Организация летнего отдыха детей ДОЛ «Шифа»</vt:lpstr>
      <vt:lpstr>Кабинет психологической разгрузки</vt:lpstr>
      <vt:lpstr>Программы, проекты, конкурсы, гранты, в которых планируем принять участие</vt:lpstr>
      <vt:lpstr>Спасибо  за внимание!!!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Ильфат</cp:lastModifiedBy>
  <cp:revision>339</cp:revision>
  <dcterms:created xsi:type="dcterms:W3CDTF">2016-02-05T05:52:32Z</dcterms:created>
  <dcterms:modified xsi:type="dcterms:W3CDTF">2022-03-30T06:12:55Z</dcterms:modified>
</cp:coreProperties>
</file>